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95" r:id="rId2"/>
  </p:sldMasterIdLst>
  <p:notesMasterIdLst>
    <p:notesMasterId r:id="rId23"/>
  </p:notesMasterIdLst>
  <p:handoutMasterIdLst>
    <p:handoutMasterId r:id="rId24"/>
  </p:handoutMasterIdLst>
  <p:sldIdLst>
    <p:sldId id="309" r:id="rId3"/>
    <p:sldId id="772" r:id="rId4"/>
    <p:sldId id="766" r:id="rId5"/>
    <p:sldId id="770" r:id="rId6"/>
    <p:sldId id="592" r:id="rId7"/>
    <p:sldId id="773" r:id="rId8"/>
    <p:sldId id="1395" r:id="rId9"/>
    <p:sldId id="771" r:id="rId10"/>
    <p:sldId id="783" r:id="rId11"/>
    <p:sldId id="363" r:id="rId12"/>
    <p:sldId id="774" r:id="rId13"/>
    <p:sldId id="366" r:id="rId14"/>
    <p:sldId id="775" r:id="rId15"/>
    <p:sldId id="776" r:id="rId16"/>
    <p:sldId id="777" r:id="rId17"/>
    <p:sldId id="778" r:id="rId18"/>
    <p:sldId id="780" r:id="rId19"/>
    <p:sldId id="781" r:id="rId20"/>
    <p:sldId id="782" r:id="rId21"/>
    <p:sldId id="779" r:id="rId22"/>
  </p:sldIdLst>
  <p:sldSz cx="12192000" cy="6858000"/>
  <p:notesSz cx="9926638" cy="143557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EAEAEA"/>
    <a:srgbClr val="99FF99"/>
    <a:srgbClr val="F4E9E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2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355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93239" y="13723314"/>
            <a:ext cx="1155913" cy="632449"/>
            <a:chOff x="222512" y="4397202"/>
            <a:chExt cx="798584" cy="402843"/>
          </a:xfrm>
        </p:grpSpPr>
        <p:cxnSp>
          <p:nvCxnSpPr>
            <p:cNvPr id="32" name="Rechte verbindingslijn 15">
              <a:extLst>
                <a:ext uri="{FF2B5EF4-FFF2-40B4-BE49-F238E27FC236}">
                  <a16:creationId xmlns:a16="http://schemas.microsoft.com/office/drawing/2014/main" id="{37B50A3E-DDAF-4A5F-ADED-8187508C78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96" y="4397202"/>
              <a:ext cx="0" cy="40284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Afbeelding 13">
              <a:extLst>
                <a:ext uri="{FF2B5EF4-FFF2-40B4-BE49-F238E27FC236}">
                  <a16:creationId xmlns:a16="http://schemas.microsoft.com/office/drawing/2014/main" id="{522606A1-5983-4956-9002-1FC101450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12" y="4481976"/>
              <a:ext cx="720000" cy="164148"/>
            </a:xfrm>
            <a:prstGeom prst="rect">
              <a:avLst/>
            </a:prstGeom>
          </p:spPr>
        </p:pic>
      </p:grpSp>
      <p:sp>
        <p:nvSpPr>
          <p:cNvPr id="37" name="Footer Placeholder 36"/>
          <p:cNvSpPr>
            <a:spLocks noGrp="1"/>
          </p:cNvSpPr>
          <p:nvPr>
            <p:ph type="ftr" sz="quarter" idx="2"/>
          </p:nvPr>
        </p:nvSpPr>
        <p:spPr>
          <a:xfrm>
            <a:off x="1705699" y="12601254"/>
            <a:ext cx="7858030" cy="720280"/>
          </a:xfrm>
          <a:prstGeom prst="rect">
            <a:avLst/>
          </a:prstGeom>
        </p:spPr>
        <p:txBody>
          <a:bodyPr vert="horz" lIns="132752" tIns="66377" rIns="132752" bIns="66377" rtlCol="0" anchor="b"/>
          <a:lstStyle>
            <a:lvl1pPr algn="l">
              <a:defRPr sz="1700"/>
            </a:lvl1pPr>
          </a:lstStyle>
          <a:p>
            <a:pPr>
              <a:defRPr/>
            </a:pPr>
            <a:r>
              <a:rPr lang="en-GB" sz="1200">
                <a:solidFill>
                  <a:schemeClr val="tx1">
                    <a:lumMod val="50000"/>
                    <a:lumOff val="50000"/>
                  </a:schemeClr>
                </a:solidFill>
                <a:ea typeface="Times New Roman" pitchFamily="18" charset="0"/>
                <a:cs typeface="Arial" charset="0"/>
              </a:rPr>
              <a:t>Copyright © SCK CEN -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ea typeface="Times New Roman" pitchFamily="18" charset="0"/>
                <a:cs typeface="Arial" charset="0"/>
              </a:rPr>
              <a:t>This presentation contains data, information and formats for dedicated use only and may not be communicated, copied, reproduced, distributed or cited without the explicit written permission of SCK CEN.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ea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72824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 title="AlexandriaReference"/>
          <p:cNvSpPr txBox="1"/>
          <p:nvPr/>
        </p:nvSpPr>
        <p:spPr>
          <a:xfrm>
            <a:off x="1450415" y="13695146"/>
            <a:ext cx="2084333" cy="503382"/>
          </a:xfrm>
          <a:prstGeom prst="rect">
            <a:avLst/>
          </a:prstGeom>
          <a:noFill/>
          <a:ln>
            <a:noFill/>
          </a:ln>
        </p:spPr>
        <p:txBody>
          <a:bodyPr wrap="square" lIns="132752" tIns="66377" rIns="132752" bIns="66377" rtlCol="0">
            <a:spAutoFit/>
          </a:bodyPr>
          <a:lstStyle/>
          <a:p>
            <a:pPr marL="0" marR="0" lvl="0" indent="0" algn="l" defTabSz="13275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5487762" algn="r"/>
              </a:tabLst>
              <a:defRPr/>
            </a:pPr>
            <a:r>
              <a:rPr kumimoji="0" lang="en-US" sz="12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&lt;generated automatically&gt;</a:t>
            </a:r>
            <a:endParaRPr kumimoji="0" lang="nl-BE" sz="12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 title="AlexandriaDistributionLimitations"/>
          <p:cNvSpPr txBox="1"/>
          <p:nvPr/>
        </p:nvSpPr>
        <p:spPr>
          <a:xfrm>
            <a:off x="7128612" y="13960798"/>
            <a:ext cx="2403797" cy="318723"/>
          </a:xfrm>
          <a:prstGeom prst="rect">
            <a:avLst/>
          </a:prstGeom>
          <a:noFill/>
          <a:ln>
            <a:noFill/>
          </a:ln>
        </p:spPr>
        <p:txBody>
          <a:bodyPr wrap="square" lIns="132752" tIns="66377" rIns="132752" bIns="66377" rtlCol="0">
            <a:spAutoFit/>
          </a:bodyPr>
          <a:lstStyle/>
          <a:p>
            <a:pPr marL="0" marR="0" lvl="0" indent="0" algn="r" defTabSz="13275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5487762" algn="r"/>
              </a:tabLst>
              <a:defRPr/>
            </a:pPr>
            <a:r>
              <a:rPr kumimoji="0" lang="fr-FR" sz="12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12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 title="AlexandriaAlternativeReference"/>
          <p:cNvSpPr txBox="1"/>
          <p:nvPr/>
        </p:nvSpPr>
        <p:spPr>
          <a:xfrm>
            <a:off x="1450415" y="13920763"/>
            <a:ext cx="2084333" cy="318723"/>
          </a:xfrm>
          <a:prstGeom prst="rect">
            <a:avLst/>
          </a:prstGeom>
          <a:noFill/>
          <a:ln>
            <a:noFill/>
          </a:ln>
        </p:spPr>
        <p:txBody>
          <a:bodyPr wrap="square" lIns="132752" tIns="66377" rIns="132752" bIns="66377" rtlCol="0">
            <a:spAutoFit/>
          </a:bodyPr>
          <a:lstStyle/>
          <a:p>
            <a:pPr marL="0" marR="0" lvl="0" indent="0" algn="l" defTabSz="13275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5487762" algn="r"/>
              </a:tabLst>
              <a:defRPr/>
            </a:pPr>
            <a:r>
              <a:rPr kumimoji="0" lang="en-US" sz="12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altenative reference</a:t>
            </a:r>
            <a:endParaRPr kumimoji="0" lang="nl-BE" sz="12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 txBox="1">
            <a:spLocks/>
          </p:cNvSpPr>
          <p:nvPr/>
        </p:nvSpPr>
        <p:spPr>
          <a:xfrm>
            <a:off x="5427479" y="13791908"/>
            <a:ext cx="3970655" cy="22478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14E660-BF25-4843-B2A0-93C6E2B6253B}" type="slidenum">
              <a:rPr lang="en-BE" sz="13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BE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9532407" y="13791908"/>
            <a:ext cx="0" cy="6324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1477989" y="13751869"/>
            <a:ext cx="0" cy="6324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79" y="13762000"/>
            <a:ext cx="1042167" cy="257706"/>
          </a:xfrm>
          <a:prstGeom prst="rect">
            <a:avLst/>
          </a:prstGeom>
        </p:spPr>
      </p:pic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1018491" y="487219"/>
            <a:ext cx="7889657" cy="688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32831" tIns="66414" rIns="132831" bIns="66414">
            <a:spAutoFit/>
          </a:bodyPr>
          <a:lstStyle>
            <a:lvl1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73188"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30388"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875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447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2019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591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Copyright </a:t>
            </a:r>
            <a:r>
              <a:rPr lang="en-GB"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© SCK CEN 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This presentation contains data, information and formats for dedicated use only and may not be communicated, copied, reproduced, distributed or cited without the explicit written permission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of SCK CEN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.</a:t>
            </a:r>
          </a:p>
        </p:txBody>
      </p:sp>
      <p:sp>
        <p:nvSpPr>
          <p:cNvPr id="41" name="Notes Placeholder 40"/>
          <p:cNvSpPr>
            <a:spLocks noGrp="1"/>
          </p:cNvSpPr>
          <p:nvPr>
            <p:ph type="body" sz="quarter" idx="3"/>
          </p:nvPr>
        </p:nvSpPr>
        <p:spPr>
          <a:xfrm>
            <a:off x="992665" y="6908710"/>
            <a:ext cx="7941310" cy="5652582"/>
          </a:xfrm>
          <a:prstGeom prst="rect">
            <a:avLst/>
          </a:prstGeom>
        </p:spPr>
        <p:txBody>
          <a:bodyPr vert="horz" lIns="132752" tIns="66377" rIns="132752" bIns="6637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Slide Image Placeholder 41"/>
          <p:cNvSpPr>
            <a:spLocks noGrp="1" noRot="1" noChangeAspect="1"/>
          </p:cNvSpPr>
          <p:nvPr>
            <p:ph type="sldImg" idx="2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2752" tIns="66377" rIns="132752" bIns="66377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9876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665" y="6908712"/>
            <a:ext cx="7941310" cy="56525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5097" y="14887166"/>
            <a:ext cx="4301543" cy="720280"/>
          </a:xfrm>
          <a:prstGeom prst="rect">
            <a:avLst/>
          </a:prstGeom>
        </p:spPr>
        <p:txBody>
          <a:bodyPr lIns="132752" tIns="66377" rIns="132752" bIns="66377"/>
          <a:lstStyle/>
          <a:p>
            <a:fld id="{08D528F1-0B43-4D94-A9A2-5B899A16B9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02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665" y="6908712"/>
            <a:ext cx="7941310" cy="56525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5097" y="14887166"/>
            <a:ext cx="4301543" cy="720280"/>
          </a:xfrm>
          <a:prstGeom prst="rect">
            <a:avLst/>
          </a:prstGeom>
        </p:spPr>
        <p:txBody>
          <a:bodyPr lIns="132752" tIns="66377" rIns="132752" bIns="66377"/>
          <a:lstStyle/>
          <a:p>
            <a:pPr defTabSz="1327516">
              <a:defRPr/>
            </a:pPr>
            <a:fld id="{08D528F1-0B43-4D94-A9A2-5B899A16B97D}" type="slidenum">
              <a:rPr lang="en-US">
                <a:solidFill>
                  <a:prstClr val="black"/>
                </a:solidFill>
                <a:latin typeface="Segoe UI"/>
              </a:rPr>
              <a:pPr defTabSz="1327516">
                <a:defRPr/>
              </a:pPr>
              <a:t>10</a:t>
            </a:fld>
            <a:endParaRPr lang="en-US">
              <a:solidFill>
                <a:prstClr val="black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99443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665" y="6908712"/>
            <a:ext cx="7941310" cy="56525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5097" y="14887166"/>
            <a:ext cx="4301543" cy="720280"/>
          </a:xfrm>
          <a:prstGeom prst="rect">
            <a:avLst/>
          </a:prstGeom>
        </p:spPr>
        <p:txBody>
          <a:bodyPr lIns="132752" tIns="66377" rIns="132752" bIns="66377"/>
          <a:lstStyle/>
          <a:p>
            <a:pPr defTabSz="1327516">
              <a:defRPr/>
            </a:pPr>
            <a:fld id="{08D528F1-0B43-4D94-A9A2-5B899A16B97D}" type="slidenum">
              <a:rPr lang="en-US">
                <a:solidFill>
                  <a:prstClr val="black"/>
                </a:solidFill>
                <a:latin typeface="Segoe UI"/>
              </a:rPr>
              <a:pPr defTabSz="1327516">
                <a:defRPr/>
              </a:pPr>
              <a:t>12</a:t>
            </a:fld>
            <a:endParaRPr lang="en-US">
              <a:solidFill>
                <a:prstClr val="black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84123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665" y="6908712"/>
            <a:ext cx="7941310" cy="56525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5097" y="14887166"/>
            <a:ext cx="4301543" cy="720280"/>
          </a:xfrm>
          <a:prstGeom prst="rect">
            <a:avLst/>
          </a:prstGeom>
        </p:spPr>
        <p:txBody>
          <a:bodyPr lIns="132752" tIns="66377" rIns="132752" bIns="66377"/>
          <a:lstStyle/>
          <a:p>
            <a:pPr defTabSz="1327516">
              <a:defRPr/>
            </a:pPr>
            <a:fld id="{08D528F1-0B43-4D94-A9A2-5B899A16B97D}" type="slidenum">
              <a:rPr lang="en-US">
                <a:solidFill>
                  <a:prstClr val="black"/>
                </a:solidFill>
                <a:latin typeface="Segoe UI"/>
              </a:rPr>
              <a:pPr defTabSz="1327516">
                <a:defRPr/>
              </a:pPr>
              <a:t>13</a:t>
            </a:fld>
            <a:endParaRPr lang="en-US">
              <a:solidFill>
                <a:prstClr val="black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856673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665" y="6908712"/>
            <a:ext cx="7941310" cy="56525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5097" y="14887166"/>
            <a:ext cx="4301543" cy="720280"/>
          </a:xfrm>
          <a:prstGeom prst="rect">
            <a:avLst/>
          </a:prstGeom>
        </p:spPr>
        <p:txBody>
          <a:bodyPr lIns="132752" tIns="66377" rIns="132752" bIns="66377"/>
          <a:lstStyle/>
          <a:p>
            <a:pPr defTabSz="1327516">
              <a:defRPr/>
            </a:pPr>
            <a:fld id="{08D528F1-0B43-4D94-A9A2-5B899A16B97D}" type="slidenum">
              <a:rPr lang="en-US">
                <a:solidFill>
                  <a:prstClr val="black"/>
                </a:solidFill>
                <a:latin typeface="Segoe UI"/>
              </a:rPr>
              <a:pPr defTabSz="1327516">
                <a:defRPr/>
              </a:pPr>
              <a:t>14</a:t>
            </a:fld>
            <a:endParaRPr lang="en-US">
              <a:solidFill>
                <a:prstClr val="black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948997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t="46262" r="6836" b="16827"/>
          <a:stretch/>
        </p:blipFill>
        <p:spPr>
          <a:xfrm>
            <a:off x="742950" y="762000"/>
            <a:ext cx="10725150" cy="4476750"/>
          </a:xfrm>
          <a:prstGeom prst="rect">
            <a:avLst/>
          </a:prstGeom>
        </p:spPr>
      </p:pic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00662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8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1" t="28982" r="2160" b="26878"/>
          <a:stretch/>
        </p:blipFill>
        <p:spPr>
          <a:xfrm>
            <a:off x="742950" y="733425"/>
            <a:ext cx="9210675" cy="535305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341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55454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554549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12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16462"/>
          <a:stretch/>
        </p:blipFill>
        <p:spPr>
          <a:xfrm>
            <a:off x="752929" y="769258"/>
            <a:ext cx="10697028" cy="53267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68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62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38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ng slide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763" y="1827482"/>
            <a:ext cx="1470223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09AA0D7A-FE33-4F8C-9C9B-2DF71EA202B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63784" y="1810727"/>
            <a:ext cx="1517650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  <a:endParaRPr lang="en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05175" y="1822478"/>
            <a:ext cx="3333623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21D06019-3674-4CC0-8571-2CD83FD684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5264" y="1810727"/>
            <a:ext cx="3269974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6762" y="806211"/>
            <a:ext cx="10658476" cy="8844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66763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69814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32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552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496"/>
            <a:ext cx="8939204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86463"/>
            <a:ext cx="8939204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3" y="2293938"/>
            <a:ext cx="8939212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3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65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2" y="1486463"/>
            <a:ext cx="10658465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2293938"/>
            <a:ext cx="10658475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75" cy="9855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1786072"/>
            <a:ext cx="10658475" cy="4301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8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100"/>
            <a:ext cx="10658475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3200" y="1638300"/>
            <a:ext cx="4872038" cy="69850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66762" y="1638300"/>
            <a:ext cx="4872037" cy="4419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r>
              <a:rPr lang="en-US"/>
              <a:t>Click icon to add chart</a:t>
            </a:r>
            <a:endParaRPr lang="en-BE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44414" y="2463800"/>
            <a:ext cx="4872037" cy="3594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90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099"/>
            <a:ext cx="5329237" cy="5588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60501"/>
            <a:ext cx="5329237" cy="922958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53200" y="800101"/>
            <a:ext cx="4872038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r>
              <a:rPr lang="en-US"/>
              <a:t>Click icon to add chart</a:t>
            </a:r>
            <a:endParaRPr lang="en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66762" y="2485059"/>
            <a:ext cx="5329237" cy="35728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6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4" y="800100"/>
            <a:ext cx="5983288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00875" y="0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763" y="1768890"/>
            <a:ext cx="6010275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66763" y="2895600"/>
            <a:ext cx="6010275" cy="3581400"/>
          </a:xfrm>
        </p:spPr>
        <p:txBody>
          <a:bodyPr/>
          <a:lstStyle>
            <a:lvl1pPr marL="355600" indent="-355600">
              <a:defRPr/>
            </a:lvl1pPr>
            <a:lvl2pPr marL="622300" indent="-266700">
              <a:defRPr/>
            </a:lvl2pPr>
            <a:lvl3pPr marL="990600" indent="-266700">
              <a:defRPr/>
            </a:lvl3pPr>
            <a:lvl4pPr marL="1524000" indent="-266700">
              <a:defRPr/>
            </a:lvl4pPr>
            <a:lvl5pPr marL="1968500" indent="-3556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633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-360000"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942" y="800100"/>
            <a:ext cx="5305309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indent="-360000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057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-36000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1768890"/>
            <a:ext cx="5329238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-360000">
              <a:buFontTx/>
              <a:buNone/>
              <a:defRPr sz="2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6096000" y="2857500"/>
            <a:ext cx="5329238" cy="3200400"/>
          </a:xfrm>
        </p:spPr>
        <p:txBody>
          <a:bodyPr wrap="square">
            <a:normAutofit/>
          </a:bodyPr>
          <a:lstStyle>
            <a:lvl1pPr marL="269875" indent="-273050"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 marL="533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marL="9017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168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240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7" name="Text Placeholder 86"/>
          <p:cNvSpPr>
            <a:spLocks noGrp="1"/>
          </p:cNvSpPr>
          <p:nvPr>
            <p:ph type="body" sz="quarter" idx="15" hasCustomPrompt="1"/>
          </p:nvPr>
        </p:nvSpPr>
        <p:spPr>
          <a:xfrm>
            <a:off x="107078" y="5338327"/>
            <a:ext cx="809863" cy="1418431"/>
          </a:xfr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/>
          <a:lstStyle>
            <a:lvl1pPr marL="88900" indent="0">
              <a:buNone/>
              <a:defRPr baseline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5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46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" t="19781" r="9238" b="29912"/>
          <a:stretch/>
        </p:blipFill>
        <p:spPr>
          <a:xfrm>
            <a:off x="771525" y="771525"/>
            <a:ext cx="10658475" cy="4435475"/>
          </a:xfrm>
          <a:prstGeom prst="rect">
            <a:avLst/>
          </a:prstGeom>
        </p:spPr>
      </p:pic>
      <p:sp>
        <p:nvSpPr>
          <p:cNvPr id="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4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5613400" y="1055688"/>
            <a:ext cx="965200" cy="1143000"/>
            <a:chOff x="3536" y="665"/>
            <a:chExt cx="608" cy="720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3988" y="1116"/>
              <a:ext cx="43" cy="44"/>
            </a:xfrm>
            <a:custGeom>
              <a:avLst/>
              <a:gdLst>
                <a:gd name="T0" fmla="*/ 44 w 87"/>
                <a:gd name="T1" fmla="*/ 86 h 86"/>
                <a:gd name="T2" fmla="*/ 44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4 w 87"/>
                <a:gd name="T37" fmla="*/ 0 h 86"/>
                <a:gd name="T38" fmla="*/ 44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5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5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4 w 87"/>
                <a:gd name="T73" fmla="*/ 86 h 86"/>
                <a:gd name="T74" fmla="*/ 44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86"/>
                  </a:moveTo>
                  <a:lnTo>
                    <a:pt x="44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3931" y="1116"/>
              <a:ext cx="44" cy="44"/>
            </a:xfrm>
            <a:custGeom>
              <a:avLst/>
              <a:gdLst>
                <a:gd name="T0" fmla="*/ 43 w 87"/>
                <a:gd name="T1" fmla="*/ 86 h 86"/>
                <a:gd name="T2" fmla="*/ 43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3 w 87"/>
                <a:gd name="T37" fmla="*/ 0 h 86"/>
                <a:gd name="T38" fmla="*/ 43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3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3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3 w 87"/>
                <a:gd name="T73" fmla="*/ 86 h 86"/>
                <a:gd name="T74" fmla="*/ 43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86"/>
                  </a:moveTo>
                  <a:lnTo>
                    <a:pt x="43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3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3705" y="891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3649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3649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6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7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9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0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1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2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3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4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5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6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7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8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9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0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1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2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3"/>
            <p:cNvSpPr>
              <a:spLocks/>
            </p:cNvSpPr>
            <p:nvPr userDrawn="1"/>
          </p:nvSpPr>
          <p:spPr bwMode="auto">
            <a:xfrm>
              <a:off x="3988" y="1230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79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7 w 87"/>
                <a:gd name="T43" fmla="*/ 82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6 h 86"/>
                <a:gd name="T50" fmla="*/ 5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5 w 87"/>
                <a:gd name="T61" fmla="*/ 27 h 86"/>
                <a:gd name="T62" fmla="*/ 9 w 87"/>
                <a:gd name="T63" fmla="*/ 18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5" y="27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4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5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6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8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1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4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5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6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7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8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9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0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1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2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3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5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6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7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8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9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0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1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2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3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4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5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6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7"/>
            <p:cNvSpPr>
              <a:spLocks/>
            </p:cNvSpPr>
            <p:nvPr userDrawn="1"/>
          </p:nvSpPr>
          <p:spPr bwMode="auto">
            <a:xfrm>
              <a:off x="4101" y="1173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2 h 87"/>
                <a:gd name="T6" fmla="*/ 59 w 85"/>
                <a:gd name="T7" fmla="*/ 5 h 87"/>
                <a:gd name="T8" fmla="*/ 66 w 85"/>
                <a:gd name="T9" fmla="*/ 9 h 87"/>
                <a:gd name="T10" fmla="*/ 73 w 85"/>
                <a:gd name="T11" fmla="*/ 14 h 87"/>
                <a:gd name="T12" fmla="*/ 78 w 85"/>
                <a:gd name="T13" fmla="*/ 20 h 87"/>
                <a:gd name="T14" fmla="*/ 81 w 85"/>
                <a:gd name="T15" fmla="*/ 27 h 87"/>
                <a:gd name="T16" fmla="*/ 84 w 85"/>
                <a:gd name="T17" fmla="*/ 35 h 87"/>
                <a:gd name="T18" fmla="*/ 85 w 85"/>
                <a:gd name="T19" fmla="*/ 44 h 87"/>
                <a:gd name="T20" fmla="*/ 85 w 85"/>
                <a:gd name="T21" fmla="*/ 44 h 87"/>
                <a:gd name="T22" fmla="*/ 84 w 85"/>
                <a:gd name="T23" fmla="*/ 53 h 87"/>
                <a:gd name="T24" fmla="*/ 81 w 85"/>
                <a:gd name="T25" fmla="*/ 61 h 87"/>
                <a:gd name="T26" fmla="*/ 78 w 85"/>
                <a:gd name="T27" fmla="*/ 68 h 87"/>
                <a:gd name="T28" fmla="*/ 73 w 85"/>
                <a:gd name="T29" fmla="*/ 75 h 87"/>
                <a:gd name="T30" fmla="*/ 66 w 85"/>
                <a:gd name="T31" fmla="*/ 79 h 87"/>
                <a:gd name="T32" fmla="*/ 59 w 85"/>
                <a:gd name="T33" fmla="*/ 83 h 87"/>
                <a:gd name="T34" fmla="*/ 51 w 85"/>
                <a:gd name="T35" fmla="*/ 86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6 h 87"/>
                <a:gd name="T42" fmla="*/ 26 w 85"/>
                <a:gd name="T43" fmla="*/ 83 h 87"/>
                <a:gd name="T44" fmla="*/ 18 w 85"/>
                <a:gd name="T45" fmla="*/ 79 h 87"/>
                <a:gd name="T46" fmla="*/ 12 w 85"/>
                <a:gd name="T47" fmla="*/ 75 h 87"/>
                <a:gd name="T48" fmla="*/ 7 w 85"/>
                <a:gd name="T49" fmla="*/ 68 h 87"/>
                <a:gd name="T50" fmla="*/ 2 w 85"/>
                <a:gd name="T51" fmla="*/ 61 h 87"/>
                <a:gd name="T52" fmla="*/ 0 w 85"/>
                <a:gd name="T53" fmla="*/ 53 h 87"/>
                <a:gd name="T54" fmla="*/ 0 w 85"/>
                <a:gd name="T55" fmla="*/ 44 h 87"/>
                <a:gd name="T56" fmla="*/ 0 w 85"/>
                <a:gd name="T57" fmla="*/ 44 h 87"/>
                <a:gd name="T58" fmla="*/ 0 w 85"/>
                <a:gd name="T59" fmla="*/ 35 h 87"/>
                <a:gd name="T60" fmla="*/ 2 w 85"/>
                <a:gd name="T61" fmla="*/ 27 h 87"/>
                <a:gd name="T62" fmla="*/ 7 w 85"/>
                <a:gd name="T63" fmla="*/ 20 h 87"/>
                <a:gd name="T64" fmla="*/ 12 w 85"/>
                <a:gd name="T65" fmla="*/ 14 h 87"/>
                <a:gd name="T66" fmla="*/ 18 w 85"/>
                <a:gd name="T67" fmla="*/ 9 h 87"/>
                <a:gd name="T68" fmla="*/ 26 w 85"/>
                <a:gd name="T69" fmla="*/ 5 h 87"/>
                <a:gd name="T70" fmla="*/ 33 w 85"/>
                <a:gd name="T71" fmla="*/ 2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9"/>
                  </a:lnTo>
                  <a:lnTo>
                    <a:pt x="73" y="14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3"/>
                  </a:lnTo>
                  <a:lnTo>
                    <a:pt x="81" y="61"/>
                  </a:lnTo>
                  <a:lnTo>
                    <a:pt x="78" y="68"/>
                  </a:lnTo>
                  <a:lnTo>
                    <a:pt x="73" y="75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5"/>
                  </a:lnTo>
                  <a:lnTo>
                    <a:pt x="7" y="68"/>
                  </a:lnTo>
                  <a:lnTo>
                    <a:pt x="2" y="61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4"/>
                  </a:lnTo>
                  <a:lnTo>
                    <a:pt x="18" y="9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8"/>
            <p:cNvSpPr>
              <a:spLocks/>
            </p:cNvSpPr>
            <p:nvPr userDrawn="1"/>
          </p:nvSpPr>
          <p:spPr bwMode="auto">
            <a:xfrm>
              <a:off x="4101" y="1116"/>
              <a:ext cx="43" cy="44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1 h 86"/>
                <a:gd name="T6" fmla="*/ 59 w 85"/>
                <a:gd name="T7" fmla="*/ 4 h 86"/>
                <a:gd name="T8" fmla="*/ 66 w 85"/>
                <a:gd name="T9" fmla="*/ 8 h 86"/>
                <a:gd name="T10" fmla="*/ 73 w 85"/>
                <a:gd name="T11" fmla="*/ 12 h 86"/>
                <a:gd name="T12" fmla="*/ 78 w 85"/>
                <a:gd name="T13" fmla="*/ 19 h 86"/>
                <a:gd name="T14" fmla="*/ 81 w 85"/>
                <a:gd name="T15" fmla="*/ 26 h 86"/>
                <a:gd name="T16" fmla="*/ 84 w 85"/>
                <a:gd name="T17" fmla="*/ 34 h 86"/>
                <a:gd name="T18" fmla="*/ 85 w 85"/>
                <a:gd name="T19" fmla="*/ 44 h 86"/>
                <a:gd name="T20" fmla="*/ 85 w 85"/>
                <a:gd name="T21" fmla="*/ 44 h 86"/>
                <a:gd name="T22" fmla="*/ 84 w 85"/>
                <a:gd name="T23" fmla="*/ 52 h 86"/>
                <a:gd name="T24" fmla="*/ 81 w 85"/>
                <a:gd name="T25" fmla="*/ 60 h 86"/>
                <a:gd name="T26" fmla="*/ 78 w 85"/>
                <a:gd name="T27" fmla="*/ 67 h 86"/>
                <a:gd name="T28" fmla="*/ 73 w 85"/>
                <a:gd name="T29" fmla="*/ 74 h 86"/>
                <a:gd name="T30" fmla="*/ 66 w 85"/>
                <a:gd name="T31" fmla="*/ 78 h 86"/>
                <a:gd name="T32" fmla="*/ 59 w 85"/>
                <a:gd name="T33" fmla="*/ 82 h 86"/>
                <a:gd name="T34" fmla="*/ 51 w 85"/>
                <a:gd name="T35" fmla="*/ 85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5 h 86"/>
                <a:gd name="T42" fmla="*/ 26 w 85"/>
                <a:gd name="T43" fmla="*/ 82 h 86"/>
                <a:gd name="T44" fmla="*/ 18 w 85"/>
                <a:gd name="T45" fmla="*/ 78 h 86"/>
                <a:gd name="T46" fmla="*/ 12 w 85"/>
                <a:gd name="T47" fmla="*/ 74 h 86"/>
                <a:gd name="T48" fmla="*/ 7 w 85"/>
                <a:gd name="T49" fmla="*/ 67 h 86"/>
                <a:gd name="T50" fmla="*/ 2 w 85"/>
                <a:gd name="T51" fmla="*/ 60 h 86"/>
                <a:gd name="T52" fmla="*/ 0 w 85"/>
                <a:gd name="T53" fmla="*/ 52 h 86"/>
                <a:gd name="T54" fmla="*/ 0 w 85"/>
                <a:gd name="T55" fmla="*/ 44 h 86"/>
                <a:gd name="T56" fmla="*/ 0 w 85"/>
                <a:gd name="T57" fmla="*/ 44 h 86"/>
                <a:gd name="T58" fmla="*/ 0 w 85"/>
                <a:gd name="T59" fmla="*/ 34 h 86"/>
                <a:gd name="T60" fmla="*/ 2 w 85"/>
                <a:gd name="T61" fmla="*/ 26 h 86"/>
                <a:gd name="T62" fmla="*/ 7 w 85"/>
                <a:gd name="T63" fmla="*/ 19 h 86"/>
                <a:gd name="T64" fmla="*/ 12 w 85"/>
                <a:gd name="T65" fmla="*/ 12 h 86"/>
                <a:gd name="T66" fmla="*/ 18 w 85"/>
                <a:gd name="T67" fmla="*/ 8 h 86"/>
                <a:gd name="T68" fmla="*/ 26 w 85"/>
                <a:gd name="T69" fmla="*/ 4 h 86"/>
                <a:gd name="T70" fmla="*/ 33 w 85"/>
                <a:gd name="T71" fmla="*/ 1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9"/>
            <p:cNvSpPr>
              <a:spLocks/>
            </p:cNvSpPr>
            <p:nvPr userDrawn="1"/>
          </p:nvSpPr>
          <p:spPr bwMode="auto">
            <a:xfrm>
              <a:off x="4101" y="1060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1 h 87"/>
                <a:gd name="T6" fmla="*/ 59 w 85"/>
                <a:gd name="T7" fmla="*/ 4 h 87"/>
                <a:gd name="T8" fmla="*/ 66 w 85"/>
                <a:gd name="T9" fmla="*/ 8 h 87"/>
                <a:gd name="T10" fmla="*/ 73 w 85"/>
                <a:gd name="T11" fmla="*/ 12 h 87"/>
                <a:gd name="T12" fmla="*/ 78 w 85"/>
                <a:gd name="T13" fmla="*/ 19 h 87"/>
                <a:gd name="T14" fmla="*/ 81 w 85"/>
                <a:gd name="T15" fmla="*/ 26 h 87"/>
                <a:gd name="T16" fmla="*/ 84 w 85"/>
                <a:gd name="T17" fmla="*/ 34 h 87"/>
                <a:gd name="T18" fmla="*/ 85 w 85"/>
                <a:gd name="T19" fmla="*/ 43 h 87"/>
                <a:gd name="T20" fmla="*/ 85 w 85"/>
                <a:gd name="T21" fmla="*/ 43 h 87"/>
                <a:gd name="T22" fmla="*/ 84 w 85"/>
                <a:gd name="T23" fmla="*/ 52 h 87"/>
                <a:gd name="T24" fmla="*/ 81 w 85"/>
                <a:gd name="T25" fmla="*/ 61 h 87"/>
                <a:gd name="T26" fmla="*/ 78 w 85"/>
                <a:gd name="T27" fmla="*/ 67 h 87"/>
                <a:gd name="T28" fmla="*/ 73 w 85"/>
                <a:gd name="T29" fmla="*/ 73 h 87"/>
                <a:gd name="T30" fmla="*/ 66 w 85"/>
                <a:gd name="T31" fmla="*/ 78 h 87"/>
                <a:gd name="T32" fmla="*/ 59 w 85"/>
                <a:gd name="T33" fmla="*/ 83 h 87"/>
                <a:gd name="T34" fmla="*/ 51 w 85"/>
                <a:gd name="T35" fmla="*/ 85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5 h 87"/>
                <a:gd name="T42" fmla="*/ 26 w 85"/>
                <a:gd name="T43" fmla="*/ 83 h 87"/>
                <a:gd name="T44" fmla="*/ 18 w 85"/>
                <a:gd name="T45" fmla="*/ 78 h 87"/>
                <a:gd name="T46" fmla="*/ 12 w 85"/>
                <a:gd name="T47" fmla="*/ 73 h 87"/>
                <a:gd name="T48" fmla="*/ 7 w 85"/>
                <a:gd name="T49" fmla="*/ 67 h 87"/>
                <a:gd name="T50" fmla="*/ 2 w 85"/>
                <a:gd name="T51" fmla="*/ 61 h 87"/>
                <a:gd name="T52" fmla="*/ 0 w 85"/>
                <a:gd name="T53" fmla="*/ 52 h 87"/>
                <a:gd name="T54" fmla="*/ 0 w 85"/>
                <a:gd name="T55" fmla="*/ 43 h 87"/>
                <a:gd name="T56" fmla="*/ 0 w 85"/>
                <a:gd name="T57" fmla="*/ 43 h 87"/>
                <a:gd name="T58" fmla="*/ 0 w 85"/>
                <a:gd name="T59" fmla="*/ 34 h 87"/>
                <a:gd name="T60" fmla="*/ 2 w 85"/>
                <a:gd name="T61" fmla="*/ 26 h 87"/>
                <a:gd name="T62" fmla="*/ 7 w 85"/>
                <a:gd name="T63" fmla="*/ 19 h 87"/>
                <a:gd name="T64" fmla="*/ 12 w 85"/>
                <a:gd name="T65" fmla="*/ 12 h 87"/>
                <a:gd name="T66" fmla="*/ 18 w 85"/>
                <a:gd name="T67" fmla="*/ 8 h 87"/>
                <a:gd name="T68" fmla="*/ 26 w 85"/>
                <a:gd name="T69" fmla="*/ 4 h 87"/>
                <a:gd name="T70" fmla="*/ 33 w 85"/>
                <a:gd name="T71" fmla="*/ 1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0"/>
            <p:cNvSpPr>
              <a:spLocks/>
            </p:cNvSpPr>
            <p:nvPr userDrawn="1"/>
          </p:nvSpPr>
          <p:spPr bwMode="auto">
            <a:xfrm>
              <a:off x="4101" y="1004"/>
              <a:ext cx="43" cy="42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2 h 86"/>
                <a:gd name="T6" fmla="*/ 59 w 85"/>
                <a:gd name="T7" fmla="*/ 5 h 86"/>
                <a:gd name="T8" fmla="*/ 66 w 85"/>
                <a:gd name="T9" fmla="*/ 7 h 86"/>
                <a:gd name="T10" fmla="*/ 73 w 85"/>
                <a:gd name="T11" fmla="*/ 13 h 86"/>
                <a:gd name="T12" fmla="*/ 78 w 85"/>
                <a:gd name="T13" fmla="*/ 20 h 86"/>
                <a:gd name="T14" fmla="*/ 81 w 85"/>
                <a:gd name="T15" fmla="*/ 27 h 86"/>
                <a:gd name="T16" fmla="*/ 84 w 85"/>
                <a:gd name="T17" fmla="*/ 35 h 86"/>
                <a:gd name="T18" fmla="*/ 85 w 85"/>
                <a:gd name="T19" fmla="*/ 43 h 86"/>
                <a:gd name="T20" fmla="*/ 85 w 85"/>
                <a:gd name="T21" fmla="*/ 43 h 86"/>
                <a:gd name="T22" fmla="*/ 84 w 85"/>
                <a:gd name="T23" fmla="*/ 53 h 86"/>
                <a:gd name="T24" fmla="*/ 81 w 85"/>
                <a:gd name="T25" fmla="*/ 59 h 86"/>
                <a:gd name="T26" fmla="*/ 78 w 85"/>
                <a:gd name="T27" fmla="*/ 68 h 86"/>
                <a:gd name="T28" fmla="*/ 73 w 85"/>
                <a:gd name="T29" fmla="*/ 73 h 86"/>
                <a:gd name="T30" fmla="*/ 66 w 85"/>
                <a:gd name="T31" fmla="*/ 79 h 86"/>
                <a:gd name="T32" fmla="*/ 59 w 85"/>
                <a:gd name="T33" fmla="*/ 83 h 86"/>
                <a:gd name="T34" fmla="*/ 51 w 85"/>
                <a:gd name="T35" fmla="*/ 86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6 h 86"/>
                <a:gd name="T42" fmla="*/ 26 w 85"/>
                <a:gd name="T43" fmla="*/ 83 h 86"/>
                <a:gd name="T44" fmla="*/ 18 w 85"/>
                <a:gd name="T45" fmla="*/ 79 h 86"/>
                <a:gd name="T46" fmla="*/ 12 w 85"/>
                <a:gd name="T47" fmla="*/ 73 h 86"/>
                <a:gd name="T48" fmla="*/ 7 w 85"/>
                <a:gd name="T49" fmla="*/ 68 h 86"/>
                <a:gd name="T50" fmla="*/ 2 w 85"/>
                <a:gd name="T51" fmla="*/ 59 h 86"/>
                <a:gd name="T52" fmla="*/ 0 w 85"/>
                <a:gd name="T53" fmla="*/ 53 h 86"/>
                <a:gd name="T54" fmla="*/ 0 w 85"/>
                <a:gd name="T55" fmla="*/ 43 h 86"/>
                <a:gd name="T56" fmla="*/ 0 w 85"/>
                <a:gd name="T57" fmla="*/ 43 h 86"/>
                <a:gd name="T58" fmla="*/ 0 w 85"/>
                <a:gd name="T59" fmla="*/ 35 h 86"/>
                <a:gd name="T60" fmla="*/ 2 w 85"/>
                <a:gd name="T61" fmla="*/ 27 h 86"/>
                <a:gd name="T62" fmla="*/ 7 w 85"/>
                <a:gd name="T63" fmla="*/ 20 h 86"/>
                <a:gd name="T64" fmla="*/ 12 w 85"/>
                <a:gd name="T65" fmla="*/ 13 h 86"/>
                <a:gd name="T66" fmla="*/ 18 w 85"/>
                <a:gd name="T67" fmla="*/ 7 h 86"/>
                <a:gd name="T68" fmla="*/ 26 w 85"/>
                <a:gd name="T69" fmla="*/ 5 h 86"/>
                <a:gd name="T70" fmla="*/ 33 w 85"/>
                <a:gd name="T71" fmla="*/ 2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1"/>
            <p:cNvSpPr>
              <a:spLocks/>
            </p:cNvSpPr>
            <p:nvPr userDrawn="1"/>
          </p:nvSpPr>
          <p:spPr bwMode="auto">
            <a:xfrm>
              <a:off x="4101" y="947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2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2 h 85"/>
                <a:gd name="T20" fmla="*/ 85 w 85"/>
                <a:gd name="T21" fmla="*/ 42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2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2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2 h 85"/>
                <a:gd name="T56" fmla="*/ 0 w 85"/>
                <a:gd name="T57" fmla="*/ 42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2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2"/>
            <p:cNvSpPr>
              <a:spLocks/>
            </p:cNvSpPr>
            <p:nvPr userDrawn="1"/>
          </p:nvSpPr>
          <p:spPr bwMode="auto">
            <a:xfrm>
              <a:off x="4101" y="891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3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3 h 85"/>
                <a:gd name="T20" fmla="*/ 85 w 85"/>
                <a:gd name="T21" fmla="*/ 43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3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3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3 h 85"/>
                <a:gd name="T56" fmla="*/ 0 w 85"/>
                <a:gd name="T57" fmla="*/ 43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3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3"/>
            <p:cNvSpPr>
              <a:spLocks/>
            </p:cNvSpPr>
            <p:nvPr userDrawn="1"/>
          </p:nvSpPr>
          <p:spPr bwMode="auto">
            <a:xfrm>
              <a:off x="3762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2 w 85"/>
                <a:gd name="T15" fmla="*/ 60 h 87"/>
                <a:gd name="T16" fmla="*/ 1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1 w 85"/>
                <a:gd name="T23" fmla="*/ 34 h 87"/>
                <a:gd name="T24" fmla="*/ 2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7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1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4"/>
                  </a:lnTo>
                  <a:lnTo>
                    <a:pt x="2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7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4"/>
            <p:cNvSpPr>
              <a:spLocks/>
            </p:cNvSpPr>
            <p:nvPr userDrawn="1"/>
          </p:nvSpPr>
          <p:spPr bwMode="auto">
            <a:xfrm>
              <a:off x="3705" y="722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5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Group 120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122" name="Oval 121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 userDrawn="1"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0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41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8" name="Picture 2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pic>
        <p:nvPicPr>
          <p:cNvPr id="98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  <p:sp>
        <p:nvSpPr>
          <p:cNvPr id="99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67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344587" y="5301326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780824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1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2603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878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2841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7091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pic>
        <p:nvPicPr>
          <p:cNvPr id="9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03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3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39931" r="6884" b="9611"/>
          <a:stretch/>
        </p:blipFill>
        <p:spPr>
          <a:xfrm>
            <a:off x="754743" y="769256"/>
            <a:ext cx="10711543" cy="4475843"/>
          </a:xfrm>
          <a:prstGeom prst="rect">
            <a:avLst/>
          </a:prstGeom>
        </p:spPr>
      </p:pic>
      <p:sp>
        <p:nvSpPr>
          <p:cNvPr id="8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4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8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2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8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7" y="5309722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13709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16693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196781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226694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1189943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4621527" y="800100"/>
            <a:ext cx="294894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6" y="800100"/>
            <a:ext cx="294894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486060" y="800100"/>
            <a:ext cx="294894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71538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71538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71538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4718844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4718844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4718844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8588326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8588326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8588326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18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8" y="5291600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13709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16693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196781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226694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1189943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3485781" y="800100"/>
            <a:ext cx="257495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7" y="800100"/>
            <a:ext cx="257495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181893" y="800100"/>
            <a:ext cx="257495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56548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5654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5654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356810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3568107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3568107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6261673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626916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626916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2" name="Rectangle 91"/>
          <p:cNvSpPr/>
          <p:nvPr userDrawn="1"/>
        </p:nvSpPr>
        <p:spPr>
          <a:xfrm>
            <a:off x="8874897" y="800100"/>
            <a:ext cx="2574956" cy="525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Picture Placeholder 94"/>
          <p:cNvSpPr>
            <a:spLocks noGrp="1"/>
          </p:cNvSpPr>
          <p:nvPr>
            <p:ph type="pic" sz="quarter" idx="19"/>
          </p:nvPr>
        </p:nvSpPr>
        <p:spPr>
          <a:xfrm>
            <a:off x="895467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4" name="Text Placeholder 97"/>
          <p:cNvSpPr>
            <a:spLocks noGrp="1"/>
          </p:cNvSpPr>
          <p:nvPr>
            <p:ph type="body" sz="quarter" idx="20"/>
          </p:nvPr>
        </p:nvSpPr>
        <p:spPr>
          <a:xfrm>
            <a:off x="8962172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5" name="Text Placeholder 97"/>
          <p:cNvSpPr>
            <a:spLocks noGrp="1"/>
          </p:cNvSpPr>
          <p:nvPr>
            <p:ph type="body" sz="quarter" idx="21"/>
          </p:nvPr>
        </p:nvSpPr>
        <p:spPr>
          <a:xfrm>
            <a:off x="8962172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30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40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6327-F5F8-3B84-DE49-11CC70FE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10845-7CBF-45DD-E93F-75165C4C8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4CA22-5D96-F132-0473-D41B61C4E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92E7-E322-41D5-9744-D691DE5B877A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C7C9F-49DF-DBD0-C8B6-10DD6506E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09F66-117A-3597-5246-EFF85D8C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C8EAB-2891-4266-9B6E-B53269D72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645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 title="AlexandriaReference"/>
          <p:cNvSpPr txBox="1"/>
          <p:nvPr userDrawn="1"/>
        </p:nvSpPr>
        <p:spPr>
          <a:xfrm>
            <a:off x="1117063" y="644353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&lt;generated automatically&gt;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 title="AlexandriaAlternativeReference"/>
          <p:cNvSpPr txBox="1"/>
          <p:nvPr userDrawn="1"/>
        </p:nvSpPr>
        <p:spPr>
          <a:xfrm>
            <a:off x="1117063" y="6587241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altenative reference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620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26475"/>
          <a:stretch/>
        </p:blipFill>
        <p:spPr>
          <a:xfrm>
            <a:off x="740229" y="788308"/>
            <a:ext cx="10697028" cy="4437742"/>
          </a:xfrm>
          <a:prstGeom prst="rect">
            <a:avLst/>
          </a:prstGeom>
        </p:spPr>
      </p:pic>
      <p:sp>
        <p:nvSpPr>
          <p:cNvPr id="9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4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0" t="19781" r="-17013" b="19721"/>
          <a:stretch/>
        </p:blipFill>
        <p:spPr>
          <a:xfrm>
            <a:off x="742950" y="771525"/>
            <a:ext cx="10658475" cy="53340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6391276" y="2057401"/>
            <a:ext cx="5060496" cy="4219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322569" y="2845254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582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50129" b="9678"/>
          <a:stretch/>
        </p:blipFill>
        <p:spPr>
          <a:xfrm>
            <a:off x="754744" y="756557"/>
            <a:ext cx="5331731" cy="535577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341619" y="2819399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310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0" t="12938" r="-48113" b="26562"/>
          <a:stretch/>
        </p:blipFill>
        <p:spPr>
          <a:xfrm>
            <a:off x="771525" y="758825"/>
            <a:ext cx="10658475" cy="5334000"/>
          </a:xfrm>
          <a:prstGeom prst="rect">
            <a:avLst/>
          </a:prstGeom>
        </p:spPr>
      </p:pic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625ABE2-4787-4DCE-8BBA-59C73CFF5E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0200" y="1794669"/>
            <a:ext cx="2097363" cy="3243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Georgia" panose="02040502050405020303" pitchFamily="18" charset="0"/>
              <a:buChar char="─"/>
              <a:defRPr sz="2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l-NL" dirty="0"/>
              <a:t> 3</a:t>
            </a:r>
          </a:p>
          <a:p>
            <a:pPr lvl="0"/>
            <a:r>
              <a:rPr lang="nl-NL" dirty="0"/>
              <a:t> 4</a:t>
            </a:r>
          </a:p>
          <a:p>
            <a:pPr lvl="0"/>
            <a:r>
              <a:rPr lang="nl-NL" dirty="0"/>
              <a:t> 5</a:t>
            </a:r>
          </a:p>
          <a:p>
            <a:pPr lvl="0"/>
            <a:r>
              <a:rPr lang="nl-NL" dirty="0"/>
              <a:t> 6</a:t>
            </a:r>
          </a:p>
          <a:p>
            <a:pPr lvl="0"/>
            <a:r>
              <a:rPr lang="nl-NL"/>
              <a:t> 7</a:t>
            </a:r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AEE0936-214A-4172-9057-144F7932C4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4703" y="1794669"/>
            <a:ext cx="4433060" cy="32766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FontTx/>
              <a:buNone/>
              <a:defRPr sz="2800"/>
            </a:lvl1pPr>
          </a:lstStyle>
          <a:p>
            <a:pPr lvl="0"/>
            <a:r>
              <a:rPr lang="en-US"/>
              <a:t>Click to add subtitle</a:t>
            </a:r>
            <a:endParaRPr lang="en-BE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68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t="9657" r="6963" b="29950"/>
          <a:stretch/>
        </p:blipFill>
        <p:spPr>
          <a:xfrm>
            <a:off x="787400" y="761999"/>
            <a:ext cx="10668000" cy="5334001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224613" y="2263515"/>
            <a:ext cx="5209082" cy="234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538" y="2254251"/>
            <a:ext cx="5173662" cy="2352674"/>
          </a:xfrm>
          <a:prstGeom prst="rect">
            <a:avLst/>
          </a:prstGeom>
          <a:solidFill>
            <a:schemeClr val="bg1"/>
          </a:solidFill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9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6884" b="9678"/>
          <a:stretch/>
        </p:blipFill>
        <p:spPr>
          <a:xfrm>
            <a:off x="754743" y="756557"/>
            <a:ext cx="10711543" cy="5355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1620" y="2235825"/>
            <a:ext cx="5029200" cy="236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829" y="2237014"/>
            <a:ext cx="5021942" cy="2351315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62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6211"/>
            <a:ext cx="10515600" cy="884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  <p:sp>
        <p:nvSpPr>
          <p:cNvPr id="13" name="TextBox 12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 title="AlexandriaReference"/>
          <p:cNvSpPr txBox="1"/>
          <p:nvPr userDrawn="1"/>
        </p:nvSpPr>
        <p:spPr>
          <a:xfrm>
            <a:off x="1117063" y="6469909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SCK CEN/90424874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26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0" r:id="rId2"/>
    <p:sldLayoutId id="2147483681" r:id="rId3"/>
    <p:sldLayoutId id="2147483683" r:id="rId4"/>
    <p:sldLayoutId id="2147483699" r:id="rId5"/>
    <p:sldLayoutId id="2147483700" r:id="rId6"/>
    <p:sldLayoutId id="2147483661" r:id="rId7"/>
    <p:sldLayoutId id="2147483662" r:id="rId8"/>
    <p:sldLayoutId id="2147483663" r:id="rId9"/>
    <p:sldLayoutId id="2147483664" r:id="rId10"/>
    <p:sldLayoutId id="2147483682" r:id="rId11"/>
    <p:sldLayoutId id="2147483668" r:id="rId12"/>
    <p:sldLayoutId id="2147483669" r:id="rId13"/>
    <p:sldLayoutId id="2147483701" r:id="rId14"/>
    <p:sldLayoutId id="2147483694" r:id="rId15"/>
    <p:sldLayoutId id="2147483670" r:id="rId16"/>
    <p:sldLayoutId id="2147483671" r:id="rId17"/>
    <p:sldLayoutId id="2147483667" r:id="rId18"/>
    <p:sldLayoutId id="2147483677" r:id="rId19"/>
    <p:sldLayoutId id="2147483665" r:id="rId20"/>
    <p:sldLayoutId id="2147483675" r:id="rId21"/>
    <p:sldLayoutId id="2147483676" r:id="rId22"/>
    <p:sldLayoutId id="2147483673" r:id="rId23"/>
    <p:sldLayoutId id="2147483674" r:id="rId24"/>
    <p:sldLayoutId id="2147483678" r:id="rId25"/>
    <p:sldLayoutId id="2147483679" r:id="rId26"/>
    <p:sldLayoutId id="2147483685" r:id="rId27"/>
    <p:sldLayoutId id="2147483690" r:id="rId28"/>
    <p:sldLayoutId id="2147483688" r:id="rId29"/>
    <p:sldLayoutId id="2147483655" r:id="rId30"/>
    <p:sldLayoutId id="2147483684" r:id="rId31"/>
    <p:sldLayoutId id="2147483687" r:id="rId32"/>
    <p:sldLayoutId id="2147483692" r:id="rId33"/>
    <p:sldLayoutId id="2147483693" r:id="rId34"/>
    <p:sldLayoutId id="2147483697" r:id="rId35"/>
    <p:sldLayoutId id="2147483702" r:id="rId3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5600" indent="-2667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06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483">
          <p15:clr>
            <a:srgbClr val="F26B43"/>
          </p15:clr>
        </p15:guide>
        <p15:guide id="4" pos="7197">
          <p15:clr>
            <a:srgbClr val="F26B43"/>
          </p15:clr>
        </p15:guide>
        <p15:guide id="5" orient="horz" pos="504">
          <p15:clr>
            <a:srgbClr val="F26B43"/>
          </p15:clr>
        </p15:guide>
        <p15:guide id="6" orient="horz" pos="381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ALEXANDRIA INTEGRATION</a:t>
            </a:r>
            <a:br>
              <a:rPr lang="en-US" dirty="0"/>
            </a:br>
            <a:r>
              <a:rPr lang="en-US" dirty="0"/>
              <a:t>Do not delete this master!</a:t>
            </a:r>
            <a:endParaRPr lang="nl-BE" dirty="0"/>
          </a:p>
        </p:txBody>
      </p:sp>
      <p:sp>
        <p:nvSpPr>
          <p:cNvPr id="8" name="TextBox 7" title="AlexandriaReference"/>
          <p:cNvSpPr txBox="1"/>
          <p:nvPr userDrawn="1"/>
        </p:nvSpPr>
        <p:spPr>
          <a:xfrm>
            <a:off x="765544" y="1658678"/>
            <a:ext cx="19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Attributes_Short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Reference]</a:t>
            </a:r>
          </a:p>
        </p:txBody>
      </p:sp>
      <p:sp>
        <p:nvSpPr>
          <p:cNvPr id="4" name="TextBox 3" title="AlexandriaSecurltyClearance"/>
          <p:cNvSpPr txBox="1"/>
          <p:nvPr userDrawn="1"/>
        </p:nvSpPr>
        <p:spPr>
          <a:xfrm>
            <a:off x="2719144" y="2575110"/>
            <a:ext cx="19536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[Security Clearance]</a:t>
            </a:r>
          </a:p>
        </p:txBody>
      </p:sp>
      <p:sp>
        <p:nvSpPr>
          <p:cNvPr id="5" name="TextBox 4" title="AlexandriaDistributionLimitations"/>
          <p:cNvSpPr txBox="1"/>
          <p:nvPr userDrawn="1"/>
        </p:nvSpPr>
        <p:spPr>
          <a:xfrm>
            <a:off x="4672744" y="1658678"/>
            <a:ext cx="1953600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Attributes_Information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Security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Classification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]</a:t>
            </a:r>
          </a:p>
        </p:txBody>
      </p:sp>
      <p:sp>
        <p:nvSpPr>
          <p:cNvPr id="6" name="TextBox 5" title="AlexandriaEventAttributes"/>
          <p:cNvSpPr txBox="1"/>
          <p:nvPr userDrawn="1"/>
        </p:nvSpPr>
        <p:spPr>
          <a:xfrm>
            <a:off x="2464199" y="3013157"/>
            <a:ext cx="6190219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[Event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Attributes_Event_Event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Name]</a:t>
            </a:r>
          </a:p>
        </p:txBody>
      </p:sp>
      <p:sp>
        <p:nvSpPr>
          <p:cNvPr id="9" name="TextBox 8" title="AlexandriaAlternativeReference"/>
          <p:cNvSpPr txBox="1"/>
          <p:nvPr userDrawn="1"/>
        </p:nvSpPr>
        <p:spPr>
          <a:xfrm>
            <a:off x="2464199" y="1661549"/>
            <a:ext cx="19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Attributes_Alternative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Reference]</a:t>
            </a:r>
          </a:p>
        </p:txBody>
      </p:sp>
      <p:pic>
        <p:nvPicPr>
          <p:cNvPr id="10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3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cm.sckcen.be/OTCS/llisapi.dll/link/83474410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ACR Unit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81944" y="5635663"/>
            <a:ext cx="9062356" cy="602040"/>
          </a:xfrm>
        </p:spPr>
        <p:txBody>
          <a:bodyPr>
            <a:normAutofit fontScale="90000"/>
          </a:bodyPr>
          <a:lstStyle/>
          <a:p>
            <a:r>
              <a:rPr lang="en-US" dirty="0"/>
              <a:t>QSYS – </a:t>
            </a:r>
            <a:br>
              <a:rPr lang="en-US" dirty="0"/>
            </a:br>
            <a:r>
              <a:rPr lang="en-US" dirty="0"/>
              <a:t>ATS Database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28368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9415F184-BD2F-EBE5-B9CA-E8125B1645DA}"/>
              </a:ext>
            </a:extLst>
          </p:cNvPr>
          <p:cNvSpPr/>
          <p:nvPr/>
        </p:nvSpPr>
        <p:spPr>
          <a:xfrm>
            <a:off x="9284987" y="2203422"/>
            <a:ext cx="946625" cy="2971884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F16FA762-9F4F-8D1C-10AE-1EFC329619FA}"/>
              </a:ext>
            </a:extLst>
          </p:cNvPr>
          <p:cNvSpPr/>
          <p:nvPr/>
        </p:nvSpPr>
        <p:spPr>
          <a:xfrm>
            <a:off x="8237373" y="1445030"/>
            <a:ext cx="786276" cy="47532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WPS</a:t>
            </a:r>
            <a:endParaRPr lang="en-GB" dirty="0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BE3ADB15-C5A7-1D1B-76D0-23A06021709C}"/>
              </a:ext>
            </a:extLst>
          </p:cNvPr>
          <p:cNvSpPr/>
          <p:nvPr/>
        </p:nvSpPr>
        <p:spPr>
          <a:xfrm>
            <a:off x="8237373" y="2319315"/>
            <a:ext cx="786276" cy="47532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QLM</a:t>
            </a:r>
            <a:endParaRPr lang="en-GB" dirty="0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0DAE1E00-FC59-1F3C-4AC0-CB4187BD751A}"/>
              </a:ext>
            </a:extLst>
          </p:cNvPr>
          <p:cNvSpPr/>
          <p:nvPr/>
        </p:nvSpPr>
        <p:spPr>
          <a:xfrm>
            <a:off x="7098402" y="2319315"/>
            <a:ext cx="786276" cy="4753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QRB</a:t>
            </a:r>
            <a:endParaRPr lang="en-GB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9ED6CC22-C449-F731-8627-37974E7A90CF}"/>
              </a:ext>
            </a:extLst>
          </p:cNvPr>
          <p:cNvSpPr/>
          <p:nvPr/>
        </p:nvSpPr>
        <p:spPr>
          <a:xfrm>
            <a:off x="5959431" y="1445030"/>
            <a:ext cx="786276" cy="47532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WSH</a:t>
            </a:r>
            <a:endParaRPr lang="en-GB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3A68306E-A6A3-C515-DB76-7377BE3FE519}"/>
              </a:ext>
            </a:extLst>
          </p:cNvPr>
          <p:cNvSpPr/>
          <p:nvPr/>
        </p:nvSpPr>
        <p:spPr>
          <a:xfrm>
            <a:off x="5959431" y="2319315"/>
            <a:ext cx="786276" cy="4753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WCS</a:t>
            </a:r>
            <a:endParaRPr lang="en-GB" dirty="0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DA023281-C07F-395E-9993-F773091E0F05}"/>
              </a:ext>
            </a:extLst>
          </p:cNvPr>
          <p:cNvSpPr/>
          <p:nvPr/>
        </p:nvSpPr>
        <p:spPr>
          <a:xfrm>
            <a:off x="9362150" y="2319315"/>
            <a:ext cx="786276" cy="47532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QVB</a:t>
            </a:r>
            <a:endParaRPr lang="en-GB" dirty="0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E91D4F1B-A033-4A8F-B97C-FF091820913C}"/>
              </a:ext>
            </a:extLst>
          </p:cNvPr>
          <p:cNvSpPr/>
          <p:nvPr/>
        </p:nvSpPr>
        <p:spPr>
          <a:xfrm>
            <a:off x="9362150" y="3370510"/>
            <a:ext cx="786276" cy="47532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QMST</a:t>
            </a:r>
            <a:endParaRPr lang="en-GB" sz="1600" dirty="0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BBBBD86-4F1E-D8AF-6AE7-1011D8995410}"/>
              </a:ext>
            </a:extLst>
          </p:cNvPr>
          <p:cNvGrpSpPr/>
          <p:nvPr/>
        </p:nvGrpSpPr>
        <p:grpSpPr>
          <a:xfrm>
            <a:off x="9666668" y="4093149"/>
            <a:ext cx="729774" cy="901475"/>
            <a:chOff x="5015411" y="1542799"/>
            <a:chExt cx="729774" cy="901475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8A4B6CF-CCD9-7085-5088-1DCCAE5DB108}"/>
                </a:ext>
              </a:extLst>
            </p:cNvPr>
            <p:cNvSpPr/>
            <p:nvPr/>
          </p:nvSpPr>
          <p:spPr>
            <a:xfrm>
              <a:off x="5015411" y="1542799"/>
              <a:ext cx="729774" cy="28197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CAV</a:t>
              </a:r>
              <a:endParaRPr lang="en-GB" sz="1000" dirty="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1DE84237-CBF9-A3A8-BAE4-D544FE0F8358}"/>
                </a:ext>
              </a:extLst>
            </p:cNvPr>
            <p:cNvSpPr/>
            <p:nvPr/>
          </p:nvSpPr>
          <p:spPr>
            <a:xfrm>
              <a:off x="5015411" y="1749299"/>
              <a:ext cx="729774" cy="28197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MGS</a:t>
              </a:r>
              <a:endParaRPr lang="en-GB" sz="1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1B1949E-5CF6-2DCB-FF4C-21740353BB92}"/>
                </a:ext>
              </a:extLst>
            </p:cNvPr>
            <p:cNvSpPr/>
            <p:nvPr/>
          </p:nvSpPr>
          <p:spPr>
            <a:xfrm>
              <a:off x="5015411" y="1955799"/>
              <a:ext cx="729774" cy="28197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TUN</a:t>
              </a:r>
              <a:endParaRPr lang="en-GB" sz="1000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6B8C073-3DC9-1EEC-CC98-FC0885A45506}"/>
                </a:ext>
              </a:extLst>
            </p:cNvPr>
            <p:cNvSpPr/>
            <p:nvPr/>
          </p:nvSpPr>
          <p:spPr>
            <a:xfrm>
              <a:off x="5015411" y="2162300"/>
              <a:ext cx="729774" cy="28197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CPLR</a:t>
              </a:r>
              <a:endParaRPr lang="en-GB" sz="1000" dirty="0"/>
            </a:p>
          </p:txBody>
        </p:sp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8A15A0D-3B7F-A6EA-A546-54201383761C}"/>
              </a:ext>
            </a:extLst>
          </p:cNvPr>
          <p:cNvCxnSpPr>
            <a:stCxn id="122" idx="0"/>
            <a:endCxn id="121" idx="2"/>
          </p:cNvCxnSpPr>
          <p:nvPr/>
        </p:nvCxnSpPr>
        <p:spPr>
          <a:xfrm flipV="1">
            <a:off x="9512544" y="3845838"/>
            <a:ext cx="242744" cy="24731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A653241B-083B-7152-4F1E-8C859CED08A8}"/>
              </a:ext>
            </a:extLst>
          </p:cNvPr>
          <p:cNvCxnSpPr>
            <a:stCxn id="129" idx="0"/>
            <a:endCxn id="121" idx="2"/>
          </p:cNvCxnSpPr>
          <p:nvPr/>
        </p:nvCxnSpPr>
        <p:spPr>
          <a:xfrm flipH="1" flipV="1">
            <a:off x="9755288" y="3845838"/>
            <a:ext cx="276267" cy="24731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1E38E48A-44B8-D6D3-0191-593FFCC918BA}"/>
              </a:ext>
            </a:extLst>
          </p:cNvPr>
          <p:cNvCxnSpPr>
            <a:stCxn id="121" idx="0"/>
            <a:endCxn id="119" idx="2"/>
          </p:cNvCxnSpPr>
          <p:nvPr/>
        </p:nvCxnSpPr>
        <p:spPr>
          <a:xfrm flipV="1">
            <a:off x="9755288" y="2794643"/>
            <a:ext cx="0" cy="5758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F4CD0A82-06F2-CF00-589E-DCDCE626A3F3}"/>
              </a:ext>
            </a:extLst>
          </p:cNvPr>
          <p:cNvCxnSpPr>
            <a:stCxn id="118" idx="0"/>
            <a:endCxn id="117" idx="2"/>
          </p:cNvCxnSpPr>
          <p:nvPr/>
        </p:nvCxnSpPr>
        <p:spPr>
          <a:xfrm flipV="1">
            <a:off x="6352569" y="1920358"/>
            <a:ext cx="0" cy="39895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05C542F-DF74-9F57-240C-9F3772F2B0C1}"/>
              </a:ext>
            </a:extLst>
          </p:cNvPr>
          <p:cNvCxnSpPr>
            <a:stCxn id="118" idx="3"/>
            <a:endCxn id="116" idx="1"/>
          </p:cNvCxnSpPr>
          <p:nvPr/>
        </p:nvCxnSpPr>
        <p:spPr>
          <a:xfrm>
            <a:off x="6745707" y="2556979"/>
            <a:ext cx="352695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360D38C-3702-C5EC-5C00-81EB13F9D173}"/>
              </a:ext>
            </a:extLst>
          </p:cNvPr>
          <p:cNvCxnSpPr>
            <a:stCxn id="116" idx="3"/>
            <a:endCxn id="114" idx="1"/>
          </p:cNvCxnSpPr>
          <p:nvPr/>
        </p:nvCxnSpPr>
        <p:spPr>
          <a:xfrm>
            <a:off x="7884678" y="2556979"/>
            <a:ext cx="352695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F0612E1-F9AC-9120-C219-824F3B58E9A7}"/>
              </a:ext>
            </a:extLst>
          </p:cNvPr>
          <p:cNvCxnSpPr>
            <a:stCxn id="114" idx="3"/>
            <a:endCxn id="119" idx="1"/>
          </p:cNvCxnSpPr>
          <p:nvPr/>
        </p:nvCxnSpPr>
        <p:spPr>
          <a:xfrm>
            <a:off x="9023649" y="2556979"/>
            <a:ext cx="3385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3DD044EB-A8F9-6C53-1051-CFB3E78ABE12}"/>
              </a:ext>
            </a:extLst>
          </p:cNvPr>
          <p:cNvCxnSpPr>
            <a:stCxn id="116" idx="0"/>
            <a:endCxn id="108" idx="2"/>
          </p:cNvCxnSpPr>
          <p:nvPr/>
        </p:nvCxnSpPr>
        <p:spPr>
          <a:xfrm flipV="1">
            <a:off x="7491540" y="1920358"/>
            <a:ext cx="1138971" cy="39895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82F9B377-78B1-DEB6-EE6C-741B4CD75A9A}"/>
              </a:ext>
            </a:extLst>
          </p:cNvPr>
          <p:cNvCxnSpPr>
            <a:stCxn id="114" idx="0"/>
            <a:endCxn id="108" idx="2"/>
          </p:cNvCxnSpPr>
          <p:nvPr/>
        </p:nvCxnSpPr>
        <p:spPr>
          <a:xfrm flipV="1">
            <a:off x="8630511" y="1920358"/>
            <a:ext cx="0" cy="39895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CB91C16A-0CF2-45C2-6F17-DF7369564B86}"/>
              </a:ext>
            </a:extLst>
          </p:cNvPr>
          <p:cNvCxnSpPr>
            <a:stCxn id="119" idx="0"/>
            <a:endCxn id="108" idx="2"/>
          </p:cNvCxnSpPr>
          <p:nvPr/>
        </p:nvCxnSpPr>
        <p:spPr>
          <a:xfrm flipH="1" flipV="1">
            <a:off x="8630511" y="1920358"/>
            <a:ext cx="1124777" cy="39895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92D5EAFC-37BB-5424-F679-76766A73F235}"/>
              </a:ext>
            </a:extLst>
          </p:cNvPr>
          <p:cNvCxnSpPr>
            <a:cxnSpLocks/>
            <a:stCxn id="121" idx="1"/>
            <a:endCxn id="108" idx="3"/>
          </p:cNvCxnSpPr>
          <p:nvPr/>
        </p:nvCxnSpPr>
        <p:spPr>
          <a:xfrm rot="10800000">
            <a:off x="9023650" y="1682694"/>
            <a:ext cx="338501" cy="192548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70E33C17-176E-A2E9-C86F-4C0A9F19F442}"/>
              </a:ext>
            </a:extLst>
          </p:cNvPr>
          <p:cNvSpPr/>
          <p:nvPr/>
        </p:nvSpPr>
        <p:spPr>
          <a:xfrm>
            <a:off x="10515316" y="2316103"/>
            <a:ext cx="786276" cy="47532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QVE</a:t>
            </a:r>
            <a:endParaRPr lang="en-GB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516BA47-BA6D-3E1B-2E16-193A5249FDC1}"/>
              </a:ext>
            </a:extLst>
          </p:cNvPr>
          <p:cNvCxnSpPr>
            <a:stCxn id="119" idx="3"/>
            <a:endCxn id="155" idx="1"/>
          </p:cNvCxnSpPr>
          <p:nvPr/>
        </p:nvCxnSpPr>
        <p:spPr>
          <a:xfrm flipV="1">
            <a:off x="10148426" y="2553767"/>
            <a:ext cx="366890" cy="321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5311B696-2A0A-BAC5-BC0F-977D3CAC6B5A}"/>
              </a:ext>
            </a:extLst>
          </p:cNvPr>
          <p:cNvCxnSpPr>
            <a:stCxn id="108" idx="3"/>
            <a:endCxn id="155" idx="0"/>
          </p:cNvCxnSpPr>
          <p:nvPr/>
        </p:nvCxnSpPr>
        <p:spPr>
          <a:xfrm>
            <a:off x="9023649" y="1682694"/>
            <a:ext cx="1884805" cy="633409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E0860D6-E528-0115-9AFF-BCE527420E5A}"/>
              </a:ext>
            </a:extLst>
          </p:cNvPr>
          <p:cNvGrpSpPr/>
          <p:nvPr/>
        </p:nvGrpSpPr>
        <p:grpSpPr>
          <a:xfrm>
            <a:off x="9147657" y="4093149"/>
            <a:ext cx="729774" cy="901475"/>
            <a:chOff x="5015411" y="1542799"/>
            <a:chExt cx="729774" cy="901475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94B21EEA-1D86-E2BA-D78F-92A57FFA1355}"/>
                </a:ext>
              </a:extLst>
            </p:cNvPr>
            <p:cNvSpPr/>
            <p:nvPr/>
          </p:nvSpPr>
          <p:spPr>
            <a:xfrm>
              <a:off x="5015411" y="1542799"/>
              <a:ext cx="729774" cy="28197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CAV</a:t>
              </a:r>
              <a:endParaRPr lang="en-GB" sz="1000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864BF65-EC78-31FF-8F19-113FBE64DC9A}"/>
                </a:ext>
              </a:extLst>
            </p:cNvPr>
            <p:cNvSpPr/>
            <p:nvPr/>
          </p:nvSpPr>
          <p:spPr>
            <a:xfrm>
              <a:off x="5015411" y="1749299"/>
              <a:ext cx="729774" cy="28197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MGS</a:t>
              </a:r>
              <a:endParaRPr lang="en-GB" sz="1000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5C8D3D6-3528-AA71-78B5-FFD7501DDE6B}"/>
                </a:ext>
              </a:extLst>
            </p:cNvPr>
            <p:cNvSpPr/>
            <p:nvPr/>
          </p:nvSpPr>
          <p:spPr>
            <a:xfrm>
              <a:off x="5015411" y="1955799"/>
              <a:ext cx="729774" cy="28197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TUN</a:t>
              </a:r>
              <a:endParaRPr lang="en-GB" sz="1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D4C0A3E-6265-B2AC-F70C-5C07EF0C28E8}"/>
                </a:ext>
              </a:extLst>
            </p:cNvPr>
            <p:cNvSpPr/>
            <p:nvPr/>
          </p:nvSpPr>
          <p:spPr>
            <a:xfrm>
              <a:off x="5015411" y="2162300"/>
              <a:ext cx="729774" cy="28197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CPLR</a:t>
              </a:r>
              <a:endParaRPr lang="en-GB" sz="1000" dirty="0"/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C6C8E87A-F702-2E27-8554-7AD636B7E9DA}"/>
              </a:ext>
            </a:extLst>
          </p:cNvPr>
          <p:cNvSpPr txBox="1"/>
          <p:nvPr/>
        </p:nvSpPr>
        <p:spPr>
          <a:xfrm>
            <a:off x="9194085" y="5163081"/>
            <a:ext cx="8274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24x QCELLs</a:t>
            </a:r>
            <a:endParaRPr lang="en-GB" sz="1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8B67C4F-EA6A-4030-2DEF-AD68A96C7043}"/>
              </a:ext>
            </a:extLst>
          </p:cNvPr>
          <p:cNvSpPr/>
          <p:nvPr/>
        </p:nvSpPr>
        <p:spPr>
          <a:xfrm>
            <a:off x="5865061" y="1321249"/>
            <a:ext cx="2118818" cy="1595165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68B7797-AA86-1517-FB60-A0B46DF0FF93}"/>
              </a:ext>
            </a:extLst>
          </p:cNvPr>
          <p:cNvSpPr txBox="1"/>
          <p:nvPr/>
        </p:nvSpPr>
        <p:spPr>
          <a:xfrm>
            <a:off x="5774689" y="2896023"/>
            <a:ext cx="1595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QPLANT Tender Package</a:t>
            </a:r>
            <a:endParaRPr lang="en-GB" sz="1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4" name="Right Brace 163">
            <a:extLst>
              <a:ext uri="{FF2B5EF4-FFF2-40B4-BE49-F238E27FC236}">
                <a16:creationId xmlns:a16="http://schemas.microsoft.com/office/drawing/2014/main" id="{3F6BFF2B-2FE9-D7D1-19C4-871ED476D663}"/>
              </a:ext>
            </a:extLst>
          </p:cNvPr>
          <p:cNvSpPr/>
          <p:nvPr/>
        </p:nvSpPr>
        <p:spPr>
          <a:xfrm>
            <a:off x="10515316" y="4048335"/>
            <a:ext cx="97977" cy="946289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1DA881A-A1C9-0583-04FF-78B47675617E}"/>
              </a:ext>
            </a:extLst>
          </p:cNvPr>
          <p:cNvSpPr txBox="1"/>
          <p:nvPr/>
        </p:nvSpPr>
        <p:spPr>
          <a:xfrm>
            <a:off x="10613293" y="4387066"/>
            <a:ext cx="9300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RFCELL scope</a:t>
            </a:r>
            <a:endParaRPr lang="en-GB" sz="1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39C3A0F0-8F6A-C7D0-215A-A05412DA8E18}"/>
              </a:ext>
            </a:extLst>
          </p:cNvPr>
          <p:cNvCxnSpPr>
            <a:stCxn id="108" idx="1"/>
          </p:cNvCxnSpPr>
          <p:nvPr/>
        </p:nvCxnSpPr>
        <p:spPr>
          <a:xfrm flipH="1">
            <a:off x="6745707" y="1682694"/>
            <a:ext cx="1491666" cy="63340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52669E7-BD14-971C-AE0B-5916C010EE27}"/>
              </a:ext>
            </a:extLst>
          </p:cNvPr>
          <p:cNvCxnSpPr>
            <a:cxnSpLocks/>
            <a:stCxn id="108" idx="1"/>
            <a:endCxn id="117" idx="3"/>
          </p:cNvCxnSpPr>
          <p:nvPr/>
        </p:nvCxnSpPr>
        <p:spPr>
          <a:xfrm flipH="1">
            <a:off x="6745707" y="1682694"/>
            <a:ext cx="149166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50708D3D-BF1A-2F91-039F-B2EB9F9D5506}"/>
              </a:ext>
            </a:extLst>
          </p:cNvPr>
          <p:cNvSpPr txBox="1"/>
          <p:nvPr/>
        </p:nvSpPr>
        <p:spPr>
          <a:xfrm>
            <a:off x="7191458" y="1537357"/>
            <a:ext cx="3000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 dirty="0">
                <a:solidFill>
                  <a:schemeClr val="bg1">
                    <a:lumMod val="50000"/>
                  </a:schemeClr>
                </a:solidFill>
              </a:rPr>
              <a:t>tbc</a:t>
            </a:r>
            <a:endParaRPr lang="en-GB" sz="7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BD6FE32C-C9AE-A7CC-29C2-8BB069923025}"/>
              </a:ext>
            </a:extLst>
          </p:cNvPr>
          <p:cNvSpPr txBox="1"/>
          <p:nvPr/>
        </p:nvSpPr>
        <p:spPr>
          <a:xfrm rot="20098447">
            <a:off x="7181529" y="1903883"/>
            <a:ext cx="3000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 dirty="0">
                <a:solidFill>
                  <a:schemeClr val="bg1">
                    <a:lumMod val="50000"/>
                  </a:schemeClr>
                </a:solidFill>
              </a:rPr>
              <a:t>tbc</a:t>
            </a:r>
            <a:endParaRPr lang="en-GB" sz="7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C2782-EE1D-D331-4ACC-E443BA438D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9887" y="1511046"/>
            <a:ext cx="2873220" cy="2788603"/>
          </a:xfrm>
        </p:spPr>
        <p:txBody>
          <a:bodyPr/>
          <a:lstStyle/>
          <a:p>
            <a:r>
              <a:rPr lang="en-GB" dirty="0"/>
              <a:t>Cooling</a:t>
            </a:r>
          </a:p>
          <a:p>
            <a:r>
              <a:rPr lang="en-GB" dirty="0"/>
              <a:t>HVAC</a:t>
            </a:r>
          </a:p>
          <a:p>
            <a:r>
              <a:rPr lang="en-GB" dirty="0"/>
              <a:t>Pneumatics</a:t>
            </a:r>
          </a:p>
          <a:p>
            <a:r>
              <a:rPr lang="en-GB" dirty="0"/>
              <a:t>Power</a:t>
            </a:r>
          </a:p>
          <a:p>
            <a:r>
              <a:rPr lang="en-GB" dirty="0"/>
              <a:t>Cabling</a:t>
            </a:r>
          </a:p>
        </p:txBody>
      </p:sp>
    </p:spTree>
    <p:extLst>
      <p:ext uri="{BB962C8B-B14F-4D97-AF65-F5344CB8AC3E}">
        <p14:creationId xmlns:p14="http://schemas.microsoft.com/office/powerpoint/2010/main" val="347086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A0555-B233-ECC2-FC29-C383212A1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11</a:t>
            </a:fld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7BE92-A8D6-390A-9F6F-8B751F56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57" y="609599"/>
            <a:ext cx="5082205" cy="2267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57C3E4-4B68-7636-AA1F-3F6ACA4AC4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247"/>
          <a:stretch/>
        </p:blipFill>
        <p:spPr>
          <a:xfrm>
            <a:off x="9197423" y="609599"/>
            <a:ext cx="230922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65219E-6ECB-954F-5A95-7E7EC80C5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1" y="3673208"/>
            <a:ext cx="2383849" cy="903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2DD383-D713-6F5F-A694-4B06154CAFFA}"/>
              </a:ext>
            </a:extLst>
          </p:cNvPr>
          <p:cNvSpPr txBox="1"/>
          <p:nvPr/>
        </p:nvSpPr>
        <p:spPr>
          <a:xfrm>
            <a:off x="293359" y="3223491"/>
            <a:ext cx="3265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 applicable ? Then 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4087EE-9315-F4B2-42CD-08281D3C3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880" y="3479326"/>
            <a:ext cx="2917543" cy="28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B3A55B4-A660-21FD-345F-345BEEB9F6DE}"/>
              </a:ext>
            </a:extLst>
          </p:cNvPr>
          <p:cNvSpPr/>
          <p:nvPr/>
        </p:nvSpPr>
        <p:spPr>
          <a:xfrm>
            <a:off x="1955704" y="592145"/>
            <a:ext cx="2495450" cy="934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AE176F4-D202-1FB1-EE39-F253807BFAB0}"/>
              </a:ext>
            </a:extLst>
          </p:cNvPr>
          <p:cNvSpPr txBox="1"/>
          <p:nvPr/>
        </p:nvSpPr>
        <p:spPr>
          <a:xfrm>
            <a:off x="218510" y="350038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QVB</a:t>
            </a:r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BF3FEA-F9A3-F84D-52AE-683B5B68B90F}"/>
              </a:ext>
            </a:extLst>
          </p:cNvPr>
          <p:cNvSpPr/>
          <p:nvPr/>
        </p:nvSpPr>
        <p:spPr>
          <a:xfrm>
            <a:off x="4584085" y="2142999"/>
            <a:ext cx="3891235" cy="4632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C6B846C-D0B8-A53E-9B97-5BC02E8B254A}"/>
              </a:ext>
            </a:extLst>
          </p:cNvPr>
          <p:cNvSpPr/>
          <p:nvPr/>
        </p:nvSpPr>
        <p:spPr>
          <a:xfrm>
            <a:off x="6022150" y="1691841"/>
            <a:ext cx="1127894" cy="143000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1A2CF4-F6CB-9ADA-4E44-8995238E0F07}"/>
              </a:ext>
            </a:extLst>
          </p:cNvPr>
          <p:cNvSpPr/>
          <p:nvPr/>
        </p:nvSpPr>
        <p:spPr>
          <a:xfrm>
            <a:off x="6379316" y="755623"/>
            <a:ext cx="413561" cy="9080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D23D6B-06B8-7FF6-4EAA-5E1D9122A2B3}"/>
              </a:ext>
            </a:extLst>
          </p:cNvPr>
          <p:cNvSpPr/>
          <p:nvPr/>
        </p:nvSpPr>
        <p:spPr>
          <a:xfrm>
            <a:off x="7997978" y="1526685"/>
            <a:ext cx="413561" cy="50688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987D6-D454-3D68-ABFE-091AC5B20AE7}"/>
              </a:ext>
            </a:extLst>
          </p:cNvPr>
          <p:cNvSpPr txBox="1"/>
          <p:nvPr/>
        </p:nvSpPr>
        <p:spPr>
          <a:xfrm>
            <a:off x="6224677" y="307451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body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53FBD-BE9A-A56F-8CD5-12E056616ACF}"/>
              </a:ext>
            </a:extLst>
          </p:cNvPr>
          <p:cNvSpPr txBox="1"/>
          <p:nvPr/>
        </p:nvSpPr>
        <p:spPr>
          <a:xfrm>
            <a:off x="7683106" y="2661252"/>
            <a:ext cx="823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A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07662C-0B9F-7BD3-FD04-175E36C348DA}"/>
              </a:ext>
            </a:extLst>
          </p:cNvPr>
          <p:cNvSpPr txBox="1"/>
          <p:nvPr/>
        </p:nvSpPr>
        <p:spPr>
          <a:xfrm>
            <a:off x="4411542" y="2661252"/>
            <a:ext cx="8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B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27D22B-EAFF-3B81-0A5D-4ADEB61EC0A1}"/>
              </a:ext>
            </a:extLst>
          </p:cNvPr>
          <p:cNvSpPr txBox="1"/>
          <p:nvPr/>
        </p:nvSpPr>
        <p:spPr>
          <a:xfrm>
            <a:off x="6743990" y="386291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Jumper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0A775-1AC3-A8A5-2CEC-5ECA5F8CAAA8}"/>
              </a:ext>
            </a:extLst>
          </p:cNvPr>
          <p:cNvSpPr txBox="1"/>
          <p:nvPr/>
        </p:nvSpPr>
        <p:spPr>
          <a:xfrm>
            <a:off x="8558435" y="1449063"/>
            <a:ext cx="138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Patchbox</a:t>
            </a:r>
            <a:r>
              <a:rPr lang="en-US" b="1" dirty="0">
                <a:solidFill>
                  <a:srgbClr val="FF0000"/>
                </a:solidFill>
              </a:rPr>
              <a:t> 1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4442276-9BDB-5D14-49BA-ECA8EF43C6D7}"/>
              </a:ext>
            </a:extLst>
          </p:cNvPr>
          <p:cNvSpPr/>
          <p:nvPr/>
        </p:nvSpPr>
        <p:spPr>
          <a:xfrm>
            <a:off x="5876910" y="4845245"/>
            <a:ext cx="1127894" cy="143000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7168D0B-ACFC-B232-B78F-D6525F7580E0}"/>
              </a:ext>
            </a:extLst>
          </p:cNvPr>
          <p:cNvSpPr/>
          <p:nvPr/>
        </p:nvSpPr>
        <p:spPr>
          <a:xfrm>
            <a:off x="6234076" y="4353429"/>
            <a:ext cx="413561" cy="5482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4534360-E823-5458-3C91-271B780C5868}"/>
              </a:ext>
            </a:extLst>
          </p:cNvPr>
          <p:cNvSpPr/>
          <p:nvPr/>
        </p:nvSpPr>
        <p:spPr>
          <a:xfrm>
            <a:off x="7437521" y="4853302"/>
            <a:ext cx="413561" cy="50688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49C70A-C4AD-7944-F355-6285777246B8}"/>
              </a:ext>
            </a:extLst>
          </p:cNvPr>
          <p:cNvSpPr txBox="1"/>
          <p:nvPr/>
        </p:nvSpPr>
        <p:spPr>
          <a:xfrm>
            <a:off x="7997978" y="4775680"/>
            <a:ext cx="138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Patchbox</a:t>
            </a:r>
            <a:r>
              <a:rPr lang="en-US" b="1" dirty="0">
                <a:solidFill>
                  <a:srgbClr val="FF0000"/>
                </a:solidFill>
              </a:rPr>
              <a:t> 2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AC1EF3-26AF-8A16-9FC2-4798D7A0A912}"/>
              </a:ext>
            </a:extLst>
          </p:cNvPr>
          <p:cNvSpPr txBox="1"/>
          <p:nvPr/>
        </p:nvSpPr>
        <p:spPr>
          <a:xfrm>
            <a:off x="6555817" y="3984097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Chimney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5C5B04-82B7-67B3-F8E2-F5CA36318127}"/>
              </a:ext>
            </a:extLst>
          </p:cNvPr>
          <p:cNvSpPr txBox="1"/>
          <p:nvPr/>
        </p:nvSpPr>
        <p:spPr>
          <a:xfrm>
            <a:off x="4497879" y="5304045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QMST</a:t>
            </a:r>
            <a:endParaRPr lang="en-GB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F40C184-7946-67F5-EE1D-B9E7AD67CF79}"/>
              </a:ext>
            </a:extLst>
          </p:cNvPr>
          <p:cNvSpPr/>
          <p:nvPr/>
        </p:nvSpPr>
        <p:spPr>
          <a:xfrm>
            <a:off x="4906340" y="4950650"/>
            <a:ext cx="1127894" cy="6445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BE56C0C-DAA0-E27F-D1BB-CC53F00A5F45}"/>
              </a:ext>
            </a:extLst>
          </p:cNvPr>
          <p:cNvSpPr/>
          <p:nvPr/>
        </p:nvSpPr>
        <p:spPr>
          <a:xfrm>
            <a:off x="5812699" y="1765270"/>
            <a:ext cx="411978" cy="10625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2D64F70-64C7-C3FE-0958-D52B0CFBEBFD}"/>
              </a:ext>
            </a:extLst>
          </p:cNvPr>
          <p:cNvSpPr/>
          <p:nvPr/>
        </p:nvSpPr>
        <p:spPr>
          <a:xfrm>
            <a:off x="5859248" y="1929250"/>
            <a:ext cx="411978" cy="126807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91C4212-3DC2-6AB3-315F-3B6289867029}"/>
              </a:ext>
            </a:extLst>
          </p:cNvPr>
          <p:cNvSpPr/>
          <p:nvPr/>
        </p:nvSpPr>
        <p:spPr>
          <a:xfrm>
            <a:off x="4827678" y="5145012"/>
            <a:ext cx="1127894" cy="6445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EBFDED-07B2-A066-CE8B-C1619F1B33C4}"/>
              </a:ext>
            </a:extLst>
          </p:cNvPr>
          <p:cNvCxnSpPr/>
          <p:nvPr/>
        </p:nvCxnSpPr>
        <p:spPr>
          <a:xfrm>
            <a:off x="451158" y="3657600"/>
            <a:ext cx="1095265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1D84E6-F2BF-F444-8805-82B9D10EC2B9}"/>
              </a:ext>
            </a:extLst>
          </p:cNvPr>
          <p:cNvSpPr txBox="1"/>
          <p:nvPr/>
        </p:nvSpPr>
        <p:spPr>
          <a:xfrm>
            <a:off x="278262" y="4083313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QMST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C33E44-4398-5964-9B86-0A2DBE36E90A}"/>
              </a:ext>
            </a:extLst>
          </p:cNvPr>
          <p:cNvSpPr txBox="1"/>
          <p:nvPr/>
        </p:nvSpPr>
        <p:spPr>
          <a:xfrm>
            <a:off x="536065" y="1260825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INVAC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44541C-05C8-FCD1-7BFC-09E955122094}"/>
              </a:ext>
            </a:extLst>
          </p:cNvPr>
          <p:cNvSpPr txBox="1"/>
          <p:nvPr/>
        </p:nvSpPr>
        <p:spPr>
          <a:xfrm>
            <a:off x="386351" y="221667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AIR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C038BB1-93A2-FBA8-45BF-9EBFF6115EF6}"/>
              </a:ext>
            </a:extLst>
          </p:cNvPr>
          <p:cNvSpPr/>
          <p:nvPr/>
        </p:nvSpPr>
        <p:spPr>
          <a:xfrm>
            <a:off x="5876910" y="2943114"/>
            <a:ext cx="357166" cy="119696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6EE43B2-A363-5B98-002C-AA1CDFE6C87A}"/>
              </a:ext>
            </a:extLst>
          </p:cNvPr>
          <p:cNvSpPr/>
          <p:nvPr/>
        </p:nvSpPr>
        <p:spPr>
          <a:xfrm>
            <a:off x="5028366" y="5986606"/>
            <a:ext cx="1127894" cy="64451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A2CAAB03-8F3E-829E-6A9B-725950CE7C4C}"/>
              </a:ext>
            </a:extLst>
          </p:cNvPr>
          <p:cNvSpPr/>
          <p:nvPr/>
        </p:nvSpPr>
        <p:spPr>
          <a:xfrm>
            <a:off x="6461222" y="2101832"/>
            <a:ext cx="136959" cy="136959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C082196F-2E8D-0F3C-A3AD-717CA0951011}"/>
              </a:ext>
            </a:extLst>
          </p:cNvPr>
          <p:cNvSpPr/>
          <p:nvPr/>
        </p:nvSpPr>
        <p:spPr>
          <a:xfrm>
            <a:off x="6613622" y="2254232"/>
            <a:ext cx="136959" cy="136959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8ED30CFD-EEEC-7937-853A-64F909F1F932}"/>
              </a:ext>
            </a:extLst>
          </p:cNvPr>
          <p:cNvSpPr/>
          <p:nvPr/>
        </p:nvSpPr>
        <p:spPr>
          <a:xfrm>
            <a:off x="6372376" y="2454044"/>
            <a:ext cx="136959" cy="136959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4EC8B45-E007-565E-44F2-462A74E92642}"/>
              </a:ext>
            </a:extLst>
          </p:cNvPr>
          <p:cNvCxnSpPr>
            <a:stCxn id="5" idx="3"/>
          </p:cNvCxnSpPr>
          <p:nvPr/>
        </p:nvCxnSpPr>
        <p:spPr>
          <a:xfrm flipV="1">
            <a:off x="8411539" y="1772568"/>
            <a:ext cx="2170526" cy="755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792AC0D-D00C-979D-3384-482245D7C828}"/>
              </a:ext>
            </a:extLst>
          </p:cNvPr>
          <p:cNvSpPr/>
          <p:nvPr/>
        </p:nvSpPr>
        <p:spPr>
          <a:xfrm>
            <a:off x="10509826" y="1484726"/>
            <a:ext cx="144477" cy="50688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1801142-74D4-602A-FEB3-3A31EA0FEF66}"/>
              </a:ext>
            </a:extLst>
          </p:cNvPr>
          <p:cNvSpPr/>
          <p:nvPr/>
        </p:nvSpPr>
        <p:spPr>
          <a:xfrm>
            <a:off x="3713411" y="755623"/>
            <a:ext cx="490471" cy="54380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7F89DC-D1F7-A447-1B63-7CD96ECD9610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140983" y="1107753"/>
            <a:ext cx="1671716" cy="71064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7BA2B89-4A2D-9581-76F6-9B558174D88D}"/>
              </a:ext>
            </a:extLst>
          </p:cNvPr>
          <p:cNvSpPr/>
          <p:nvPr/>
        </p:nvSpPr>
        <p:spPr>
          <a:xfrm>
            <a:off x="2326596" y="755622"/>
            <a:ext cx="490471" cy="54380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17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4442276-9BDB-5D14-49BA-ECA8EF43C6D7}"/>
              </a:ext>
            </a:extLst>
          </p:cNvPr>
          <p:cNvSpPr/>
          <p:nvPr/>
        </p:nvSpPr>
        <p:spPr>
          <a:xfrm>
            <a:off x="4303058" y="1357706"/>
            <a:ext cx="5220828" cy="4142588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1D84E6-F2BF-F444-8805-82B9D10EC2B9}"/>
              </a:ext>
            </a:extLst>
          </p:cNvPr>
          <p:cNvSpPr txBox="1"/>
          <p:nvPr/>
        </p:nvSpPr>
        <p:spPr>
          <a:xfrm>
            <a:off x="63109" y="129877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QMST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60F59F-3939-4808-0FDB-5C2553F790B0}"/>
              </a:ext>
            </a:extLst>
          </p:cNvPr>
          <p:cNvSpPr txBox="1"/>
          <p:nvPr/>
        </p:nvSpPr>
        <p:spPr>
          <a:xfrm>
            <a:off x="4219973" y="988374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QMST</a:t>
            </a:r>
            <a:endParaRPr lang="en-GB" dirty="0"/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72657A54-6B0F-CA46-E42B-A9AC024C4814}"/>
              </a:ext>
            </a:extLst>
          </p:cNvPr>
          <p:cNvSpPr/>
          <p:nvPr/>
        </p:nvSpPr>
        <p:spPr>
          <a:xfrm>
            <a:off x="5627505" y="2092867"/>
            <a:ext cx="136959" cy="136959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67F987EF-23CF-4C02-17A8-EA8C37DD9514}"/>
              </a:ext>
            </a:extLst>
          </p:cNvPr>
          <p:cNvSpPr/>
          <p:nvPr/>
        </p:nvSpPr>
        <p:spPr>
          <a:xfrm>
            <a:off x="6523975" y="2756255"/>
            <a:ext cx="136959" cy="136959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C1248C01-34F7-47D2-CDD0-8E55F67756D3}"/>
              </a:ext>
            </a:extLst>
          </p:cNvPr>
          <p:cNvSpPr/>
          <p:nvPr/>
        </p:nvSpPr>
        <p:spPr>
          <a:xfrm>
            <a:off x="5612971" y="3438817"/>
            <a:ext cx="136959" cy="136959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6E8307A9-9C45-1B85-89EA-5BC460C02266}"/>
              </a:ext>
            </a:extLst>
          </p:cNvPr>
          <p:cNvSpPr/>
          <p:nvPr/>
        </p:nvSpPr>
        <p:spPr>
          <a:xfrm>
            <a:off x="7581810" y="3429000"/>
            <a:ext cx="136959" cy="136959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B11DC396-9DF7-DA2F-051C-E73BA941B4B2}"/>
              </a:ext>
            </a:extLst>
          </p:cNvPr>
          <p:cNvSpPr/>
          <p:nvPr/>
        </p:nvSpPr>
        <p:spPr>
          <a:xfrm>
            <a:off x="5779905" y="2245267"/>
            <a:ext cx="136959" cy="13695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Diamond 35">
            <a:extLst>
              <a:ext uri="{FF2B5EF4-FFF2-40B4-BE49-F238E27FC236}">
                <a16:creationId xmlns:a16="http://schemas.microsoft.com/office/drawing/2014/main" id="{48027C0F-CABB-B050-904F-11B9B8E7AD39}"/>
              </a:ext>
            </a:extLst>
          </p:cNvPr>
          <p:cNvSpPr/>
          <p:nvPr/>
        </p:nvSpPr>
        <p:spPr>
          <a:xfrm>
            <a:off x="7205293" y="1955908"/>
            <a:ext cx="136959" cy="13695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Diamond 39">
            <a:extLst>
              <a:ext uri="{FF2B5EF4-FFF2-40B4-BE49-F238E27FC236}">
                <a16:creationId xmlns:a16="http://schemas.microsoft.com/office/drawing/2014/main" id="{4AEDCB9B-7271-7AC7-3CBF-EF4C6CC627C8}"/>
              </a:ext>
            </a:extLst>
          </p:cNvPr>
          <p:cNvSpPr/>
          <p:nvPr/>
        </p:nvSpPr>
        <p:spPr>
          <a:xfrm>
            <a:off x="6913472" y="4026755"/>
            <a:ext cx="136959" cy="136959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3BA2F3-2C10-9BD4-A875-90865AF6623A}"/>
              </a:ext>
            </a:extLst>
          </p:cNvPr>
          <p:cNvSpPr txBox="1"/>
          <p:nvPr/>
        </p:nvSpPr>
        <p:spPr>
          <a:xfrm>
            <a:off x="708212" y="1640541"/>
            <a:ext cx="11336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4x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CV105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CV534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CV894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CV891</a:t>
            </a:r>
          </a:p>
          <a:p>
            <a:r>
              <a:rPr lang="en-US" dirty="0"/>
              <a:t>2x black</a:t>
            </a:r>
          </a:p>
          <a:p>
            <a:r>
              <a:rPr lang="en-US" dirty="0"/>
              <a:t>1x yellow</a:t>
            </a:r>
            <a:endParaRPr lang="en-GB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2815FC-D8CA-CA3D-81BE-5EFF28883868}"/>
              </a:ext>
            </a:extLst>
          </p:cNvPr>
          <p:cNvSpPr txBox="1"/>
          <p:nvPr/>
        </p:nvSpPr>
        <p:spPr>
          <a:xfrm>
            <a:off x="788894" y="176043"/>
            <a:ext cx="81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0070C0"/>
                </a:solidFill>
              </a:rPr>
              <a:t>[element]</a:t>
            </a:r>
            <a:endParaRPr lang="en-GB" sz="1200" i="1" dirty="0">
              <a:solidFill>
                <a:srgbClr val="0070C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3D4C8D-AEEF-49BE-E2D0-CB00DC113E74}"/>
              </a:ext>
            </a:extLst>
          </p:cNvPr>
          <p:cNvSpPr txBox="1"/>
          <p:nvPr/>
        </p:nvSpPr>
        <p:spPr>
          <a:xfrm>
            <a:off x="4968464" y="988374"/>
            <a:ext cx="81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0070C0"/>
                </a:solidFill>
              </a:rPr>
              <a:t>[element]</a:t>
            </a:r>
            <a:endParaRPr lang="en-GB" sz="12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88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531D84E6-F2BF-F444-8805-82B9D10EC2B9}"/>
              </a:ext>
            </a:extLst>
          </p:cNvPr>
          <p:cNvSpPr txBox="1"/>
          <p:nvPr/>
        </p:nvSpPr>
        <p:spPr>
          <a:xfrm>
            <a:off x="63109" y="129877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QMST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A41AC0-4BD3-D84B-1863-739D49678CAA}"/>
              </a:ext>
            </a:extLst>
          </p:cNvPr>
          <p:cNvSpPr txBox="1"/>
          <p:nvPr/>
        </p:nvSpPr>
        <p:spPr>
          <a:xfrm>
            <a:off x="1389529" y="932329"/>
            <a:ext cx="321735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Typ1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Typ2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Typ3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Set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Read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Air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Power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/>
              <a:t>Conductor 1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/>
              <a:t>Conductor 2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/>
              <a:t>Conductor 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562668-7CA0-E2FA-9BA2-4E40296C1341}"/>
              </a:ext>
            </a:extLst>
          </p:cNvPr>
          <p:cNvCxnSpPr>
            <a:cxnSpLocks/>
          </p:cNvCxnSpPr>
          <p:nvPr/>
        </p:nvCxnSpPr>
        <p:spPr>
          <a:xfrm flipV="1">
            <a:off x="3361596" y="2452131"/>
            <a:ext cx="376050" cy="15451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237239-AB5E-C367-E85A-BA2CF660881D}"/>
              </a:ext>
            </a:extLst>
          </p:cNvPr>
          <p:cNvSpPr txBox="1"/>
          <p:nvPr/>
        </p:nvSpPr>
        <p:spPr>
          <a:xfrm>
            <a:off x="3778118" y="2118115"/>
            <a:ext cx="271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CV-Typ2-Air-Conductor1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9C03F8-F44D-B4C6-3D06-22C0261C5706}"/>
              </a:ext>
            </a:extLst>
          </p:cNvPr>
          <p:cNvSpPr txBox="1"/>
          <p:nvPr/>
        </p:nvSpPr>
        <p:spPr>
          <a:xfrm>
            <a:off x="3758146" y="2421982"/>
            <a:ext cx="145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CV-Typ2-Set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18F3D-99E1-28D2-D352-18C7DA0A69E1}"/>
              </a:ext>
            </a:extLst>
          </p:cNvPr>
          <p:cNvSpPr txBox="1"/>
          <p:nvPr/>
        </p:nvSpPr>
        <p:spPr>
          <a:xfrm>
            <a:off x="409488" y="932329"/>
            <a:ext cx="93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Level 1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A9FC75-20B3-D7C0-C702-EEC10952AF99}"/>
              </a:ext>
            </a:extLst>
          </p:cNvPr>
          <p:cNvSpPr txBox="1"/>
          <p:nvPr/>
        </p:nvSpPr>
        <p:spPr>
          <a:xfrm>
            <a:off x="614098" y="1439204"/>
            <a:ext cx="93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Level 2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82090F-F06A-23E1-5C6A-2C500C1471FA}"/>
              </a:ext>
            </a:extLst>
          </p:cNvPr>
          <p:cNvSpPr txBox="1"/>
          <p:nvPr/>
        </p:nvSpPr>
        <p:spPr>
          <a:xfrm>
            <a:off x="1185716" y="2452131"/>
            <a:ext cx="93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Level 3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1EA3BB-D077-2065-AA6E-31F520EF9935}"/>
              </a:ext>
            </a:extLst>
          </p:cNvPr>
          <p:cNvSpPr txBox="1"/>
          <p:nvPr/>
        </p:nvSpPr>
        <p:spPr>
          <a:xfrm>
            <a:off x="1618397" y="3429000"/>
            <a:ext cx="93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Level 4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96BB06-2982-5180-32BC-605A5C60E9F9}"/>
              </a:ext>
            </a:extLst>
          </p:cNvPr>
          <p:cNvSpPr/>
          <p:nvPr/>
        </p:nvSpPr>
        <p:spPr>
          <a:xfrm>
            <a:off x="6828730" y="2682964"/>
            <a:ext cx="4177554" cy="2342124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B7A116-2D61-83BF-C6A3-3B539C2BE557}"/>
              </a:ext>
            </a:extLst>
          </p:cNvPr>
          <p:cNvSpPr txBox="1"/>
          <p:nvPr/>
        </p:nvSpPr>
        <p:spPr>
          <a:xfrm>
            <a:off x="10367968" y="2682964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csv file</a:t>
            </a:r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CA43E6-6156-F04A-9A72-4D39D58D19E9}"/>
              </a:ext>
            </a:extLst>
          </p:cNvPr>
          <p:cNvSpPr txBox="1"/>
          <p:nvPr/>
        </p:nvSpPr>
        <p:spPr>
          <a:xfrm>
            <a:off x="6842580" y="2713742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CV-Q02 (?)</a:t>
            </a:r>
            <a:endParaRPr lang="en-GB" sz="1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DBA15A-F09D-34BD-8DBE-9AD7D5748A24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10474610" y="1116995"/>
            <a:ext cx="545524" cy="151980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CBB09A-C32C-F5A8-EFF8-FAA5CE76B148}"/>
              </a:ext>
            </a:extLst>
          </p:cNvPr>
          <p:cNvSpPr txBox="1"/>
          <p:nvPr/>
        </p:nvSpPr>
        <p:spPr>
          <a:xfrm>
            <a:off x="9825095" y="747663"/>
            <a:ext cx="239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“occurrence”</a:t>
            </a:r>
            <a:endParaRPr lang="en-GB" dirty="0"/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D723026E-A5F6-4226-20B5-FCD45CC82FD5}"/>
              </a:ext>
            </a:extLst>
          </p:cNvPr>
          <p:cNvSpPr/>
          <p:nvPr/>
        </p:nvSpPr>
        <p:spPr>
          <a:xfrm>
            <a:off x="2758108" y="1612905"/>
            <a:ext cx="136959" cy="136959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A21A839C-4442-5208-238A-D3F355F58340}"/>
              </a:ext>
            </a:extLst>
          </p:cNvPr>
          <p:cNvSpPr/>
          <p:nvPr/>
        </p:nvSpPr>
        <p:spPr>
          <a:xfrm>
            <a:off x="2763259" y="1326919"/>
            <a:ext cx="136959" cy="13695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DA77613D-9AF9-28AD-3D98-5CE10F5E2BA4}"/>
              </a:ext>
            </a:extLst>
          </p:cNvPr>
          <p:cNvSpPr/>
          <p:nvPr/>
        </p:nvSpPr>
        <p:spPr>
          <a:xfrm>
            <a:off x="2758108" y="1856347"/>
            <a:ext cx="136959" cy="136959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406AEE-9EDA-61A6-1DDD-514D79FF2591}"/>
              </a:ext>
            </a:extLst>
          </p:cNvPr>
          <p:cNvSpPr txBox="1"/>
          <p:nvPr/>
        </p:nvSpPr>
        <p:spPr>
          <a:xfrm>
            <a:off x="3034417" y="310128"/>
            <a:ext cx="190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Later change to Q01, Q02, W01 …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15A1242-5034-89F0-C792-599E4F75FCDB}"/>
              </a:ext>
            </a:extLst>
          </p:cNvPr>
          <p:cNvCxnSpPr>
            <a:cxnSpLocks/>
          </p:cNvCxnSpPr>
          <p:nvPr/>
        </p:nvCxnSpPr>
        <p:spPr>
          <a:xfrm flipH="1">
            <a:off x="2668945" y="809101"/>
            <a:ext cx="365472" cy="41133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44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AC40F-9909-84EB-7AC2-E61A0C458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71" y="257414"/>
            <a:ext cx="8939204" cy="525078"/>
          </a:xfrm>
        </p:spPr>
        <p:txBody>
          <a:bodyPr/>
          <a:lstStyle/>
          <a:p>
            <a:r>
              <a:rPr lang="en-GB" dirty="0"/>
              <a:t>Note on utilities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D452C-D916-6414-5A91-75AA9E0EC7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6763" y="1431636"/>
            <a:ext cx="8939212" cy="4656427"/>
          </a:xfrm>
        </p:spPr>
        <p:txBody>
          <a:bodyPr/>
          <a:lstStyle/>
          <a:p>
            <a:r>
              <a:rPr lang="en-GB" dirty="0"/>
              <a:t>Electrical power</a:t>
            </a:r>
          </a:p>
          <a:p>
            <a:pPr lvl="1"/>
            <a:r>
              <a:rPr lang="en-GB" dirty="0"/>
              <a:t>Supplied by the </a:t>
            </a:r>
            <a:r>
              <a:rPr lang="en-GB" dirty="0" err="1"/>
              <a:t>cryo</a:t>
            </a:r>
            <a:r>
              <a:rPr lang="en-GB" dirty="0"/>
              <a:t> cabinet not by NFS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cryo</a:t>
            </a:r>
            <a:r>
              <a:rPr lang="en-GB" dirty="0"/>
              <a:t> cabinet does need NFS</a:t>
            </a:r>
          </a:p>
          <a:p>
            <a:r>
              <a:rPr lang="en-GB" dirty="0"/>
              <a:t>HVAC</a:t>
            </a:r>
          </a:p>
          <a:p>
            <a:pPr lvl="1"/>
            <a:r>
              <a:rPr lang="en-GB" dirty="0"/>
              <a:t>Not applicable</a:t>
            </a:r>
          </a:p>
          <a:p>
            <a:r>
              <a:rPr lang="en-GB" dirty="0"/>
              <a:t>Compressed air</a:t>
            </a:r>
          </a:p>
          <a:p>
            <a:pPr lvl="1"/>
            <a:r>
              <a:rPr lang="en-GB" dirty="0"/>
              <a:t>Yes, valves on QMST and QVB</a:t>
            </a:r>
          </a:p>
          <a:p>
            <a:r>
              <a:rPr lang="en-GB" dirty="0"/>
              <a:t>Water cooling</a:t>
            </a:r>
          </a:p>
          <a:p>
            <a:pPr lvl="1"/>
            <a:r>
              <a:rPr lang="en-GB" dirty="0"/>
              <a:t>Not on QMST </a:t>
            </a:r>
          </a:p>
          <a:p>
            <a:pPr lvl="1"/>
            <a:r>
              <a:rPr lang="en-GB" dirty="0"/>
              <a:t>Only on CPLR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BCCA4-9B16-DB88-6694-7521CE8C8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15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0868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58233-639E-506B-C678-EB36AF9C4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55" y="507398"/>
            <a:ext cx="8939204" cy="525078"/>
          </a:xfr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7C13B-9BA0-8D04-3938-D42083B77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16</a:t>
            </a:fld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9BD77F-4053-7DED-C500-49E672627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24" y="1244912"/>
            <a:ext cx="2650016" cy="22556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CC5DBB-13E6-2DCF-1C4A-927260D6E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595" y="1244912"/>
            <a:ext cx="4309052" cy="36592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D01AB9-B3F7-8F0D-3D4E-424131FC7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563" y="5367952"/>
            <a:ext cx="5277587" cy="80973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40B37-C4E4-DBCE-423E-B1C80C17F646}"/>
              </a:ext>
            </a:extLst>
          </p:cNvPr>
          <p:cNvCxnSpPr>
            <a:cxnSpLocks/>
          </p:cNvCxnSpPr>
          <p:nvPr/>
        </p:nvCxnSpPr>
        <p:spPr>
          <a:xfrm flipH="1" flipV="1">
            <a:off x="6899563" y="1736436"/>
            <a:ext cx="1376218" cy="3509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69C2D70-F1E3-D0E8-2A55-8B238291CF9E}"/>
              </a:ext>
            </a:extLst>
          </p:cNvPr>
          <p:cNvSpPr txBox="1"/>
          <p:nvPr/>
        </p:nvSpPr>
        <p:spPr>
          <a:xfrm>
            <a:off x="8391452" y="1902752"/>
            <a:ext cx="155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Y, NO or NA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01019B-2E85-49E2-1DF8-8C1E45FDD04B}"/>
              </a:ext>
            </a:extLst>
          </p:cNvPr>
          <p:cNvSpPr txBox="1"/>
          <p:nvPr/>
        </p:nvSpPr>
        <p:spPr>
          <a:xfrm>
            <a:off x="8275781" y="3244334"/>
            <a:ext cx="155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value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F29EAF-0FC5-F323-CD98-A8A979DE5DCD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7587672" y="2993944"/>
            <a:ext cx="688109" cy="4350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98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219F-0C69-D212-39C7-A2EA682A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Connections of the QVB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9DB87-BCBE-7746-D373-0BD014806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17</a:t>
            </a:fld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2FDBB-BF37-908C-BF17-E3F2738FD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34" y="2212931"/>
            <a:ext cx="2909503" cy="28063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836E81-D991-B7AB-C860-806B69126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869" y="1795916"/>
            <a:ext cx="8218612" cy="402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5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D8AA9-AA44-648A-892D-31A03ECA3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do for mid-March release (15</a:t>
            </a:r>
            <a:r>
              <a:rPr lang="en-GB" baseline="30000" dirty="0"/>
              <a:t>th</a:t>
            </a:r>
            <a:r>
              <a:rPr lang="en-GB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800C3B-9AE9-F10C-166C-73F3FEC45E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6762" y="1590262"/>
            <a:ext cx="10658465" cy="3184938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QVB and QM element level</a:t>
            </a:r>
          </a:p>
          <a:p>
            <a:pPr lvl="1"/>
            <a:r>
              <a:rPr lang="en-GB" dirty="0"/>
              <a:t>HVAC</a:t>
            </a:r>
          </a:p>
          <a:p>
            <a:pPr lvl="1"/>
            <a:r>
              <a:rPr lang="en-GB" dirty="0"/>
              <a:t>Power </a:t>
            </a:r>
          </a:p>
          <a:p>
            <a:pPr lvl="1"/>
            <a:r>
              <a:rPr lang="en-GB" dirty="0"/>
              <a:t>Water</a:t>
            </a:r>
          </a:p>
          <a:p>
            <a:pPr lvl="1"/>
            <a:r>
              <a:rPr lang="en-GB" dirty="0"/>
              <a:t>Compressed</a:t>
            </a:r>
          </a:p>
          <a:p>
            <a:pPr lvl="1"/>
            <a:endParaRPr lang="en-GB" dirty="0"/>
          </a:p>
          <a:p>
            <a:r>
              <a:rPr lang="en-GB" dirty="0"/>
              <a:t>Cable list for QM and QVB</a:t>
            </a:r>
          </a:p>
          <a:p>
            <a:endParaRPr lang="en-GB" dirty="0"/>
          </a:p>
          <a:p>
            <a:r>
              <a:rPr lang="en-GB" dirty="0"/>
              <a:t>Handling of over-instrumentation</a:t>
            </a:r>
          </a:p>
          <a:p>
            <a:endParaRPr lang="en-GB" dirty="0"/>
          </a:p>
          <a:p>
            <a:r>
              <a:rPr lang="en-GB" dirty="0"/>
              <a:t>About the cabinet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DFCB9-5785-112F-996B-196AC1686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18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81CD75-9E24-F80B-E140-F23D9D961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655" y="5529605"/>
            <a:ext cx="12192000" cy="295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7F70D4-A6BE-B735-417A-767061D51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4" y="1669579"/>
            <a:ext cx="4315921" cy="343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4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A2789-9A7B-8F8C-F872-7798363E7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5AA3B-D4BD-B395-0F78-8D3F6FB5C8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6762" y="1471907"/>
            <a:ext cx="10658475" cy="4827293"/>
          </a:xfrm>
        </p:spPr>
        <p:txBody>
          <a:bodyPr/>
          <a:lstStyle/>
          <a:p>
            <a:r>
              <a:rPr lang="en-GB" dirty="0"/>
              <a:t>Cables</a:t>
            </a:r>
          </a:p>
          <a:p>
            <a:pPr lvl="1"/>
            <a:r>
              <a:rPr lang="en-GB" dirty="0"/>
              <a:t>Tag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05E49B-F76A-8CAC-AE02-0461141C5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19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5703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52299B-3CB8-D792-D4F4-03B717A21D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A8DBC-6CD6-792D-7025-99DA307F7A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  <a:br>
              <a:rPr lang="en-US" dirty="0"/>
            </a:br>
            <a:r>
              <a:rPr lang="en-US" dirty="0"/>
              <a:t>(from other presentations)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6B64B-27BA-6477-77A2-DD6F1019A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9770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D8690-31F0-4E9C-4474-F46E40E1C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8D9BF-3539-2EC6-4578-57CE63010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20</a:t>
            </a:fld>
            <a:endParaRPr lang="en-BE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81D548F-7D16-5C0C-69EC-DE83D996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944" y="2155182"/>
            <a:ext cx="3394112" cy="326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0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EE12DD6-E40A-98CD-4218-CEDE056E4650}"/>
              </a:ext>
            </a:extLst>
          </p:cNvPr>
          <p:cNvGrpSpPr/>
          <p:nvPr/>
        </p:nvGrpSpPr>
        <p:grpSpPr>
          <a:xfrm>
            <a:off x="5198519" y="692955"/>
            <a:ext cx="6717803" cy="5922607"/>
            <a:chOff x="2768262" y="990657"/>
            <a:chExt cx="6258798" cy="5517935"/>
          </a:xfrm>
        </p:grpSpPr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3488225" y="1282939"/>
              <a:ext cx="5394325" cy="4810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556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2300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90600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4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57300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12900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  <a:defRPr 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8900" indent="0" algn="ctr">
                <a:buNone/>
              </a:pPr>
              <a:endParaRPr lang="en-US" sz="2000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736CB4A-CD09-868D-BAF4-0D2E5DB3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8262" y="990657"/>
              <a:ext cx="6258798" cy="5506218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9D52C3E-DC4D-0A04-CEDA-779F2830C538}"/>
                </a:ext>
              </a:extLst>
            </p:cNvPr>
            <p:cNvSpPr/>
            <p:nvPr/>
          </p:nvSpPr>
          <p:spPr>
            <a:xfrm>
              <a:off x="3884446" y="6010294"/>
              <a:ext cx="1250177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3C84311-A5C1-2BE1-0FA4-7B931CCF7876}"/>
                </a:ext>
              </a:extLst>
            </p:cNvPr>
            <p:cNvSpPr/>
            <p:nvPr/>
          </p:nvSpPr>
          <p:spPr>
            <a:xfrm>
              <a:off x="5854221" y="5884552"/>
              <a:ext cx="1250177" cy="624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3DB363-CD5C-9031-9D54-4F4B2D38A201}"/>
              </a:ext>
            </a:extLst>
          </p:cNvPr>
          <p:cNvSpPr/>
          <p:nvPr/>
        </p:nvSpPr>
        <p:spPr>
          <a:xfrm rot="3098609">
            <a:off x="7564538" y="1512756"/>
            <a:ext cx="684147" cy="455551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672A5E-664E-D3BB-C232-B1DF1577A4D2}"/>
              </a:ext>
            </a:extLst>
          </p:cNvPr>
          <p:cNvSpPr/>
          <p:nvPr/>
        </p:nvSpPr>
        <p:spPr>
          <a:xfrm rot="3232960">
            <a:off x="8743878" y="2439227"/>
            <a:ext cx="244741" cy="521048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EA9B7-E360-3E6E-363C-15BFA53F0825}"/>
              </a:ext>
            </a:extLst>
          </p:cNvPr>
          <p:cNvSpPr txBox="1"/>
          <p:nvPr/>
        </p:nvSpPr>
        <p:spPr>
          <a:xfrm>
            <a:off x="7112442" y="411425"/>
            <a:ext cx="203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Buildings - Level 0</a:t>
            </a:r>
            <a:endParaRPr lang="en-GB" u="sng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4D01EF7-417E-C9CF-DD30-E4EAE44F4F98}"/>
              </a:ext>
            </a:extLst>
          </p:cNvPr>
          <p:cNvSpPr/>
          <p:nvPr/>
        </p:nvSpPr>
        <p:spPr>
          <a:xfrm rot="3232960">
            <a:off x="8432319" y="2780289"/>
            <a:ext cx="186860" cy="26990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9BE144-47BB-23CF-42E2-06EF5446D5D6}"/>
              </a:ext>
            </a:extLst>
          </p:cNvPr>
          <p:cNvSpPr/>
          <p:nvPr/>
        </p:nvSpPr>
        <p:spPr>
          <a:xfrm rot="2786148">
            <a:off x="7780905" y="4121404"/>
            <a:ext cx="2919633" cy="99330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879133-AAC0-F6C8-79BD-26C3CE72487E}"/>
              </a:ext>
            </a:extLst>
          </p:cNvPr>
          <p:cNvSpPr/>
          <p:nvPr/>
        </p:nvSpPr>
        <p:spPr>
          <a:xfrm rot="2806873">
            <a:off x="8055867" y="2076314"/>
            <a:ext cx="839583" cy="433833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E98275C-DA1F-A9CE-8BE4-5CBE071A1994}"/>
              </a:ext>
            </a:extLst>
          </p:cNvPr>
          <p:cNvSpPr/>
          <p:nvPr/>
        </p:nvSpPr>
        <p:spPr>
          <a:xfrm rot="3232960">
            <a:off x="8284806" y="2969033"/>
            <a:ext cx="178905" cy="161735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D45365-7377-C24A-89F4-AB4B9BC0AD1F}"/>
              </a:ext>
            </a:extLst>
          </p:cNvPr>
          <p:cNvSpPr txBox="1"/>
          <p:nvPr/>
        </p:nvSpPr>
        <p:spPr>
          <a:xfrm>
            <a:off x="7769797" y="1615342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6</a:t>
            </a:r>
            <a:endParaRPr lang="en-GB" sz="9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82349C-A502-4ACB-FE48-41AA24701AD9}"/>
              </a:ext>
            </a:extLst>
          </p:cNvPr>
          <p:cNvSpPr txBox="1"/>
          <p:nvPr/>
        </p:nvSpPr>
        <p:spPr>
          <a:xfrm>
            <a:off x="8374258" y="2151220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5</a:t>
            </a:r>
            <a:endParaRPr lang="en-GB" sz="9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1AC1B6F-C0E3-178F-9FAD-B09DE98BC5C9}"/>
              </a:ext>
            </a:extLst>
          </p:cNvPr>
          <p:cNvSpPr txBox="1"/>
          <p:nvPr/>
        </p:nvSpPr>
        <p:spPr>
          <a:xfrm>
            <a:off x="8805935" y="2584335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4</a:t>
            </a:r>
            <a:endParaRPr lang="en-GB" sz="9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1DE408-3F65-94A8-6083-07145F7DF74E}"/>
              </a:ext>
            </a:extLst>
          </p:cNvPr>
          <p:cNvSpPr txBox="1"/>
          <p:nvPr/>
        </p:nvSpPr>
        <p:spPr>
          <a:xfrm>
            <a:off x="8166200" y="3571029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1</a:t>
            </a:r>
            <a:endParaRPr lang="en-GB" sz="900" b="1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ECF44B3-C222-DA72-3CB5-8DC51E250B85}"/>
              </a:ext>
            </a:extLst>
          </p:cNvPr>
          <p:cNvCxnSpPr>
            <a:cxnSpLocks/>
          </p:cNvCxnSpPr>
          <p:nvPr/>
        </p:nvCxnSpPr>
        <p:spPr>
          <a:xfrm>
            <a:off x="7723504" y="2419995"/>
            <a:ext cx="761050" cy="416567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83CE231-A2E8-A563-1E57-C70730E09A0E}"/>
              </a:ext>
            </a:extLst>
          </p:cNvPr>
          <p:cNvCxnSpPr>
            <a:cxnSpLocks/>
          </p:cNvCxnSpPr>
          <p:nvPr/>
        </p:nvCxnSpPr>
        <p:spPr>
          <a:xfrm>
            <a:off x="7584731" y="2586670"/>
            <a:ext cx="761050" cy="416567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36516BD-0F5B-2C0B-57BC-97CA5A713962}"/>
              </a:ext>
            </a:extLst>
          </p:cNvPr>
          <p:cNvSpPr txBox="1"/>
          <p:nvPr/>
        </p:nvSpPr>
        <p:spPr>
          <a:xfrm>
            <a:off x="7562178" y="2218555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3</a:t>
            </a:r>
            <a:endParaRPr lang="en-GB" sz="9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CED59-0447-8DC6-92D0-A072A0B17E56}"/>
              </a:ext>
            </a:extLst>
          </p:cNvPr>
          <p:cNvSpPr txBox="1"/>
          <p:nvPr/>
        </p:nvSpPr>
        <p:spPr>
          <a:xfrm>
            <a:off x="7347919" y="2465215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2</a:t>
            </a:r>
            <a:endParaRPr lang="en-GB" sz="9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8F713D2-3A26-44F5-77BD-85B8A7D03413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8416590" y="3560124"/>
            <a:ext cx="208058" cy="126321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</a:t>
            </a:fld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2D2E2-A7E8-52ED-F4EC-8C394CA26EC2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SCK CEN/83474410</a:t>
            </a:r>
            <a:endParaRPr lang="en-US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679F983-F680-1203-59ED-EE3D868AD8B3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5894490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QSYS Buildings (</a:t>
            </a:r>
            <a:r>
              <a:rPr lang="en-US" noProof="0" dirty="0" err="1">
                <a:solidFill>
                  <a:srgbClr val="984A9C"/>
                </a:solidFill>
                <a:latin typeface="Segoe UI"/>
              </a:rPr>
              <a:t>QB_x</a:t>
            </a:r>
            <a:r>
              <a:rPr lang="en-US" noProof="0" dirty="0">
                <a:solidFill>
                  <a:srgbClr val="984A9C"/>
                </a:solidFill>
                <a:latin typeface="Segoe UI"/>
              </a:rPr>
              <a:t>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5E85EE-0485-7575-FA64-E4AFDD8B4434}"/>
              </a:ext>
            </a:extLst>
          </p:cNvPr>
          <p:cNvGrpSpPr/>
          <p:nvPr/>
        </p:nvGrpSpPr>
        <p:grpSpPr>
          <a:xfrm>
            <a:off x="10078693" y="1166001"/>
            <a:ext cx="1644940" cy="1642038"/>
            <a:chOff x="2782307" y="1038481"/>
            <a:chExt cx="5401434" cy="5391903"/>
          </a:xfrm>
        </p:grpSpPr>
        <p:sp>
          <p:nvSpPr>
            <p:cNvPr id="19" name="TextBox 18"/>
            <p:cNvSpPr txBox="1"/>
            <p:nvPr/>
          </p:nvSpPr>
          <p:spPr>
            <a:xfrm>
              <a:off x="2834878" y="1885913"/>
              <a:ext cx="1546347" cy="1111698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 err="1">
                <a:solidFill>
                  <a:srgbClr val="FF0000"/>
                </a:solidFill>
                <a:effectLst/>
                <a:latin typeface="Arial Black" panose="020B0A04020102020204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1A3FF4F-6A3D-DFC6-AA9D-9B684F9B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2309" y="1038481"/>
              <a:ext cx="5401432" cy="53919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070EEDC-168D-6F1F-523E-BEE850FDC752}"/>
                </a:ext>
              </a:extLst>
            </p:cNvPr>
            <p:cNvSpPr/>
            <p:nvPr/>
          </p:nvSpPr>
          <p:spPr>
            <a:xfrm>
              <a:off x="4940727" y="1038690"/>
              <a:ext cx="1548853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074759-34E2-0236-5AD5-2247CD6EC8A7}"/>
                </a:ext>
              </a:extLst>
            </p:cNvPr>
            <p:cNvSpPr/>
            <p:nvPr/>
          </p:nvSpPr>
          <p:spPr>
            <a:xfrm>
              <a:off x="3231873" y="4996209"/>
              <a:ext cx="1548853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943A2E-66DA-7557-9A34-445640D7C526}"/>
                </a:ext>
              </a:extLst>
            </p:cNvPr>
            <p:cNvSpPr/>
            <p:nvPr/>
          </p:nvSpPr>
          <p:spPr>
            <a:xfrm>
              <a:off x="6933564" y="1109707"/>
              <a:ext cx="1250177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4B9931-5D4D-CB72-5B07-DC17BCD694AB}"/>
                </a:ext>
              </a:extLst>
            </p:cNvPr>
            <p:cNvSpPr/>
            <p:nvPr/>
          </p:nvSpPr>
          <p:spPr>
            <a:xfrm>
              <a:off x="2782307" y="1187389"/>
              <a:ext cx="956070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2209A5E-EE3E-4DE2-915A-41804FB4D6AC}"/>
              </a:ext>
            </a:extLst>
          </p:cNvPr>
          <p:cNvSpPr/>
          <p:nvPr/>
        </p:nvSpPr>
        <p:spPr>
          <a:xfrm rot="3253334">
            <a:off x="5068056" y="1334279"/>
            <a:ext cx="389610" cy="259428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C0989F-9E17-3087-4E9E-A9E32F6AD80B}"/>
              </a:ext>
            </a:extLst>
          </p:cNvPr>
          <p:cNvSpPr txBox="1"/>
          <p:nvPr/>
        </p:nvSpPr>
        <p:spPr>
          <a:xfrm>
            <a:off x="5480015" y="1137632"/>
            <a:ext cx="1541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High Stakes: </a:t>
            </a:r>
          </a:p>
          <a:p>
            <a:r>
              <a:rPr lang="en-US" sz="1200" dirty="0"/>
              <a:t>Main Equipment installed on premise</a:t>
            </a:r>
            <a:endParaRPr lang="en-GB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AB69F-69D3-05B2-8E35-D344215132DC}"/>
              </a:ext>
            </a:extLst>
          </p:cNvPr>
          <p:cNvSpPr txBox="1"/>
          <p:nvPr/>
        </p:nvSpPr>
        <p:spPr>
          <a:xfrm>
            <a:off x="5480015" y="1982692"/>
            <a:ext cx="1504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Low Stakes:</a:t>
            </a:r>
          </a:p>
          <a:p>
            <a:r>
              <a:rPr lang="en-US" sz="1200" dirty="0"/>
              <a:t>Only peripherals or routing pipes</a:t>
            </a:r>
            <a:endParaRPr lang="en-GB" sz="12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64559CB-A028-04D2-35EC-153B0A9CDBA5}"/>
              </a:ext>
            </a:extLst>
          </p:cNvPr>
          <p:cNvSpPr/>
          <p:nvPr/>
        </p:nvSpPr>
        <p:spPr>
          <a:xfrm rot="3253334">
            <a:off x="5068056" y="2223077"/>
            <a:ext cx="389610" cy="259428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E3AAC65-FFC5-D675-0731-0B6CBB3030F5}"/>
              </a:ext>
            </a:extLst>
          </p:cNvPr>
          <p:cNvGrpSpPr/>
          <p:nvPr/>
        </p:nvGrpSpPr>
        <p:grpSpPr>
          <a:xfrm>
            <a:off x="7356507" y="4896832"/>
            <a:ext cx="1555173" cy="1032856"/>
            <a:chOff x="9622325" y="4679981"/>
            <a:chExt cx="2330915" cy="154805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DEF2153-1E09-7B36-2C1C-38B275605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74178" y="4886960"/>
              <a:ext cx="2097903" cy="1341080"/>
            </a:xfrm>
            <a:prstGeom prst="rect">
              <a:avLst/>
            </a:prstGeom>
          </p:spPr>
        </p:pic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B9E98389-E8D2-2345-7E43-1EAB087B87C9}"/>
                </a:ext>
              </a:extLst>
            </p:cNvPr>
            <p:cNvSpPr/>
            <p:nvPr/>
          </p:nvSpPr>
          <p:spPr>
            <a:xfrm>
              <a:off x="9720863" y="4840153"/>
              <a:ext cx="2232377" cy="373127"/>
            </a:xfrm>
            <a:prstGeom prst="roundRect">
              <a:avLst/>
            </a:prstGeom>
            <a:solidFill>
              <a:srgbClr val="FFC0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3A32DD6-F9F4-D53B-D193-202EF4F8C1F5}"/>
                </a:ext>
              </a:extLst>
            </p:cNvPr>
            <p:cNvSpPr txBox="1"/>
            <p:nvPr/>
          </p:nvSpPr>
          <p:spPr>
            <a:xfrm>
              <a:off x="9622325" y="4679981"/>
              <a:ext cx="362416" cy="345973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7</a:t>
              </a:r>
              <a:endParaRPr lang="en-GB" sz="900" b="1" dirty="0"/>
            </a:p>
          </p:txBody>
        </p: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D8363A7-BCFB-816B-8AA1-72307526F47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8911680" y="4521961"/>
            <a:ext cx="589335" cy="606211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E08CA2BA-9CD6-E8B9-26D2-17FC1887A0E9}"/>
              </a:ext>
            </a:extLst>
          </p:cNvPr>
          <p:cNvGraphicFramePr>
            <a:graphicFrameLocks noGrp="1"/>
          </p:cNvGraphicFramePr>
          <p:nvPr/>
        </p:nvGraphicFramePr>
        <p:xfrm>
          <a:off x="313668" y="1838768"/>
          <a:ext cx="4183352" cy="455612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38832">
                  <a:extLst>
                    <a:ext uri="{9D8B030D-6E8A-4147-A177-3AD203B41FA5}">
                      <a16:colId xmlns:a16="http://schemas.microsoft.com/office/drawing/2014/main" val="3317192519"/>
                    </a:ext>
                  </a:extLst>
                </a:gridCol>
                <a:gridCol w="1684867">
                  <a:extLst>
                    <a:ext uri="{9D8B030D-6E8A-4147-A177-3AD203B41FA5}">
                      <a16:colId xmlns:a16="http://schemas.microsoft.com/office/drawing/2014/main" val="4275763256"/>
                    </a:ext>
                  </a:extLst>
                </a:gridCol>
                <a:gridCol w="994833">
                  <a:extLst>
                    <a:ext uri="{9D8B030D-6E8A-4147-A177-3AD203B41FA5}">
                      <a16:colId xmlns:a16="http://schemas.microsoft.com/office/drawing/2014/main" val="3933588208"/>
                    </a:ext>
                  </a:extLst>
                </a:gridCol>
                <a:gridCol w="864820">
                  <a:extLst>
                    <a:ext uri="{9D8B030D-6E8A-4147-A177-3AD203B41FA5}">
                      <a16:colId xmlns:a16="http://schemas.microsoft.com/office/drawing/2014/main" val="3568079506"/>
                    </a:ext>
                  </a:extLst>
                </a:gridCol>
              </a:tblGrid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#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Building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QSYS top-level</a:t>
                      </a:r>
                      <a:br>
                        <a:rPr lang="en-US" sz="900" dirty="0"/>
                      </a:br>
                      <a:r>
                        <a:rPr lang="en-US" sz="900" dirty="0"/>
                        <a:t>(*main)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QSYS Equipment</a:t>
                      </a:r>
                      <a:endParaRPr lang="en-GB" sz="900" dirty="0"/>
                    </a:p>
                    <a:p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56525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QB_1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LTU/interior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dirty="0"/>
                        <a:t>QCELL*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dirty="0"/>
                        <a:t>QDIST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dirty="0"/>
                        <a:t>QINFRA</a:t>
                      </a:r>
                      <a:endParaRPr lang="en-GB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QVB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QVE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QLM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741804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QB_2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LTU/Chicane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dirty="0"/>
                        <a:t>QDIST*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dirty="0"/>
                        <a:t>QINFRA</a:t>
                      </a:r>
                      <a:endParaRPr lang="en-GB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QLM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WPS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378792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QB_3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SAB2/RF-Gallery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QDIST*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QINFRA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QLM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WPS</a:t>
                      </a: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408646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QB_4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SAB2/QRB Room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QPLANT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QDIST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QINFRA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QRB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WPS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771621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QB_5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SAB2/Other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QPLANT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/>
                        <a:t>QINFRA?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WCS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WPS?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144955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QB_6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SAB1/CCB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QPLANT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/>
                        <a:t>QINFRA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WCS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539531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QB_7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LTU/vents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QINFRA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WPS</a:t>
                      </a: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793787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QB_8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SAB2/RF-Gallery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QCELL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QDIST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QINFRA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 err="1"/>
                        <a:t>QC_int</a:t>
                      </a: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305425"/>
                  </a:ext>
                </a:extLst>
              </a:tr>
            </a:tbl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E8AB5A11-0E84-776A-2018-65542F389E14}"/>
              </a:ext>
            </a:extLst>
          </p:cNvPr>
          <p:cNvSpPr txBox="1"/>
          <p:nvPr/>
        </p:nvSpPr>
        <p:spPr>
          <a:xfrm>
            <a:off x="275677" y="624351"/>
            <a:ext cx="43418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QSYS is spread across SAB1, SAB2, and LTU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QSYS has </a:t>
            </a:r>
            <a:r>
              <a:rPr lang="en-US" sz="1400" b="1" dirty="0">
                <a:solidFill>
                  <a:srgbClr val="FF9999"/>
                </a:solidFill>
              </a:rPr>
              <a:t>high stakes </a:t>
            </a:r>
            <a:r>
              <a:rPr lang="en-US" sz="1400" dirty="0"/>
              <a:t>when main equipment is installed, and </a:t>
            </a:r>
            <a:r>
              <a:rPr lang="en-US" sz="1400" b="1" dirty="0">
                <a:solidFill>
                  <a:srgbClr val="FFC000"/>
                </a:solidFill>
              </a:rPr>
              <a:t>low stakes </a:t>
            </a:r>
            <a:r>
              <a:rPr lang="en-US" sz="1400" dirty="0"/>
              <a:t>when it is used for routing or peripherals</a:t>
            </a:r>
            <a:endParaRPr lang="en-GB" sz="1400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611F035-1063-B159-5B63-A0058436D813}"/>
              </a:ext>
            </a:extLst>
          </p:cNvPr>
          <p:cNvSpPr/>
          <p:nvPr/>
        </p:nvSpPr>
        <p:spPr>
          <a:xfrm rot="2678121">
            <a:off x="8539011" y="3960914"/>
            <a:ext cx="2275350" cy="26990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8814EE9-F831-61A4-EF84-B1959FE007B9}"/>
              </a:ext>
            </a:extLst>
          </p:cNvPr>
          <p:cNvSpPr txBox="1"/>
          <p:nvPr/>
        </p:nvSpPr>
        <p:spPr>
          <a:xfrm>
            <a:off x="9602267" y="3885999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8</a:t>
            </a:r>
            <a:endParaRPr lang="en-GB" sz="900" b="1" dirty="0"/>
          </a:p>
        </p:txBody>
      </p:sp>
    </p:spTree>
    <p:extLst>
      <p:ext uri="{BB962C8B-B14F-4D97-AF65-F5344CB8AC3E}">
        <p14:creationId xmlns:p14="http://schemas.microsoft.com/office/powerpoint/2010/main" val="193045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</a:t>
            </a:fld>
            <a:endParaRPr lang="en-BE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" y="0"/>
            <a:ext cx="5080000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984A9C"/>
                </a:solidFill>
                <a:latin typeface="Segoe UI"/>
              </a:rPr>
              <a:t>QSYS Buildings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9DAECF-2E47-E877-2C77-E8D96D3310FB}"/>
              </a:ext>
            </a:extLst>
          </p:cNvPr>
          <p:cNvGrpSpPr/>
          <p:nvPr/>
        </p:nvGrpSpPr>
        <p:grpSpPr>
          <a:xfrm>
            <a:off x="301280" y="3181895"/>
            <a:ext cx="11599871" cy="2812505"/>
            <a:chOff x="301280" y="3181895"/>
            <a:chExt cx="11599871" cy="28125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5AB0EE-9DDC-6BC9-3819-CFB4E13C1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750" t="13052" r="17361" b="35889"/>
            <a:stretch/>
          </p:blipFill>
          <p:spPr>
            <a:xfrm>
              <a:off x="301280" y="3188858"/>
              <a:ext cx="11589440" cy="28055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76B5AF-973B-4AB6-10F7-B36876B271B9}"/>
                </a:ext>
              </a:extLst>
            </p:cNvPr>
            <p:cNvSpPr txBox="1"/>
            <p:nvPr/>
          </p:nvSpPr>
          <p:spPr>
            <a:xfrm>
              <a:off x="10150351" y="3181895"/>
              <a:ext cx="1750800" cy="1692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500" dirty="0"/>
                <a:t>=NA.BA_CDA514-Building layout NF ACC - Plan-level 0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CBA6FA-7C90-015A-379E-DEBBA50FF38A}"/>
              </a:ext>
            </a:extLst>
          </p:cNvPr>
          <p:cNvCxnSpPr>
            <a:cxnSpLocks/>
          </p:cNvCxnSpPr>
          <p:nvPr/>
        </p:nvCxnSpPr>
        <p:spPr>
          <a:xfrm flipH="1">
            <a:off x="6268749" y="5621568"/>
            <a:ext cx="5454876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90173C-8D44-0D84-900E-50EBD95C8F63}"/>
              </a:ext>
            </a:extLst>
          </p:cNvPr>
          <p:cNvCxnSpPr/>
          <p:nvPr/>
        </p:nvCxnSpPr>
        <p:spPr>
          <a:xfrm flipH="1">
            <a:off x="5933414" y="5621568"/>
            <a:ext cx="335335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1AF3B2-E4B7-9C2B-FED1-BBFD72E7EA08}"/>
              </a:ext>
            </a:extLst>
          </p:cNvPr>
          <p:cNvCxnSpPr/>
          <p:nvPr/>
        </p:nvCxnSpPr>
        <p:spPr>
          <a:xfrm flipH="1">
            <a:off x="5613905" y="5621568"/>
            <a:ext cx="319508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4F7C0E-99E5-636F-CDEC-B32FC83C1E57}"/>
              </a:ext>
            </a:extLst>
          </p:cNvPr>
          <p:cNvCxnSpPr/>
          <p:nvPr/>
        </p:nvCxnSpPr>
        <p:spPr>
          <a:xfrm flipH="1">
            <a:off x="5700341" y="5632177"/>
            <a:ext cx="270502" cy="287017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36">
            <a:extLst>
              <a:ext uri="{FF2B5EF4-FFF2-40B4-BE49-F238E27FC236}">
                <a16:creationId xmlns:a16="http://schemas.microsoft.com/office/drawing/2014/main" id="{3A1B9733-932B-7609-F3F0-8A4EC5619E32}"/>
              </a:ext>
            </a:extLst>
          </p:cNvPr>
          <p:cNvSpPr/>
          <p:nvPr/>
        </p:nvSpPr>
        <p:spPr>
          <a:xfrm>
            <a:off x="4998506" y="3450885"/>
            <a:ext cx="536871" cy="1112648"/>
          </a:xfrm>
          <a:prstGeom prst="round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37">
            <a:extLst>
              <a:ext uri="{FF2B5EF4-FFF2-40B4-BE49-F238E27FC236}">
                <a16:creationId xmlns:a16="http://schemas.microsoft.com/office/drawing/2014/main" id="{69A0AC59-9F64-700E-A856-A2431EFAB266}"/>
              </a:ext>
            </a:extLst>
          </p:cNvPr>
          <p:cNvSpPr/>
          <p:nvPr/>
        </p:nvSpPr>
        <p:spPr>
          <a:xfrm>
            <a:off x="1490132" y="3445477"/>
            <a:ext cx="1574047" cy="897923"/>
          </a:xfrm>
          <a:prstGeom prst="round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7">
            <a:extLst>
              <a:ext uri="{FF2B5EF4-FFF2-40B4-BE49-F238E27FC236}">
                <a16:creationId xmlns:a16="http://schemas.microsoft.com/office/drawing/2014/main" id="{A6BF3CB2-C6E1-41C1-5C2A-0BD159C840FD}"/>
              </a:ext>
            </a:extLst>
          </p:cNvPr>
          <p:cNvSpPr/>
          <p:nvPr/>
        </p:nvSpPr>
        <p:spPr>
          <a:xfrm>
            <a:off x="4968777" y="5045648"/>
            <a:ext cx="305956" cy="381485"/>
          </a:xfrm>
          <a:prstGeom prst="round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7">
            <a:extLst>
              <a:ext uri="{FF2B5EF4-FFF2-40B4-BE49-F238E27FC236}">
                <a16:creationId xmlns:a16="http://schemas.microsoft.com/office/drawing/2014/main" id="{BA03F346-1452-A22B-6E5C-DB735B892365}"/>
              </a:ext>
            </a:extLst>
          </p:cNvPr>
          <p:cNvSpPr/>
          <p:nvPr/>
        </p:nvSpPr>
        <p:spPr>
          <a:xfrm>
            <a:off x="4995768" y="5460313"/>
            <a:ext cx="6727857" cy="295500"/>
          </a:xfrm>
          <a:prstGeom prst="round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7">
            <a:extLst>
              <a:ext uri="{FF2B5EF4-FFF2-40B4-BE49-F238E27FC236}">
                <a16:creationId xmlns:a16="http://schemas.microsoft.com/office/drawing/2014/main" id="{05E671FD-B2BC-4D1F-EBA8-F6314F017645}"/>
              </a:ext>
            </a:extLst>
          </p:cNvPr>
          <p:cNvSpPr/>
          <p:nvPr/>
        </p:nvSpPr>
        <p:spPr>
          <a:xfrm>
            <a:off x="5613905" y="4575212"/>
            <a:ext cx="5804920" cy="47043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7">
            <a:extLst>
              <a:ext uri="{FF2B5EF4-FFF2-40B4-BE49-F238E27FC236}">
                <a16:creationId xmlns:a16="http://schemas.microsoft.com/office/drawing/2014/main" id="{8A7C67D9-92FF-8024-5540-8312F069FBA9}"/>
              </a:ext>
            </a:extLst>
          </p:cNvPr>
          <p:cNvSpPr/>
          <p:nvPr/>
        </p:nvSpPr>
        <p:spPr>
          <a:xfrm>
            <a:off x="4995768" y="4582703"/>
            <a:ext cx="278965" cy="47043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89B6D56-1556-FC45-5F57-4EFE455853E7}"/>
              </a:ext>
            </a:extLst>
          </p:cNvPr>
          <p:cNvSpPr/>
          <p:nvPr/>
        </p:nvSpPr>
        <p:spPr>
          <a:xfrm>
            <a:off x="3099897" y="3439427"/>
            <a:ext cx="1895871" cy="1143276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7">
            <a:extLst>
              <a:ext uri="{FF2B5EF4-FFF2-40B4-BE49-F238E27FC236}">
                <a16:creationId xmlns:a16="http://schemas.microsoft.com/office/drawing/2014/main" id="{1E71F666-2370-7D67-A3ED-DDA98A51DFDA}"/>
              </a:ext>
            </a:extLst>
          </p:cNvPr>
          <p:cNvSpPr/>
          <p:nvPr/>
        </p:nvSpPr>
        <p:spPr>
          <a:xfrm>
            <a:off x="6335555" y="5053138"/>
            <a:ext cx="152400" cy="40717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7">
            <a:extLst>
              <a:ext uri="{FF2B5EF4-FFF2-40B4-BE49-F238E27FC236}">
                <a16:creationId xmlns:a16="http://schemas.microsoft.com/office/drawing/2014/main" id="{F77079D0-7576-B625-2683-09B1FAACA30F}"/>
              </a:ext>
            </a:extLst>
          </p:cNvPr>
          <p:cNvSpPr/>
          <p:nvPr/>
        </p:nvSpPr>
        <p:spPr>
          <a:xfrm>
            <a:off x="7029159" y="5053138"/>
            <a:ext cx="152400" cy="40717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37">
            <a:extLst>
              <a:ext uri="{FF2B5EF4-FFF2-40B4-BE49-F238E27FC236}">
                <a16:creationId xmlns:a16="http://schemas.microsoft.com/office/drawing/2014/main" id="{19D09697-7CCA-7F6C-523D-9575613BB7BB}"/>
              </a:ext>
            </a:extLst>
          </p:cNvPr>
          <p:cNvSpPr/>
          <p:nvPr/>
        </p:nvSpPr>
        <p:spPr>
          <a:xfrm>
            <a:off x="7675342" y="5058403"/>
            <a:ext cx="152400" cy="40717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37">
            <a:extLst>
              <a:ext uri="{FF2B5EF4-FFF2-40B4-BE49-F238E27FC236}">
                <a16:creationId xmlns:a16="http://schemas.microsoft.com/office/drawing/2014/main" id="{EBF84AAD-B1E6-3B32-A195-6E43E20EB266}"/>
              </a:ext>
            </a:extLst>
          </p:cNvPr>
          <p:cNvSpPr/>
          <p:nvPr/>
        </p:nvSpPr>
        <p:spPr>
          <a:xfrm>
            <a:off x="8349085" y="5045647"/>
            <a:ext cx="152400" cy="40717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37">
            <a:extLst>
              <a:ext uri="{FF2B5EF4-FFF2-40B4-BE49-F238E27FC236}">
                <a16:creationId xmlns:a16="http://schemas.microsoft.com/office/drawing/2014/main" id="{C73FC0C3-E385-6FD3-E2E9-9CFA0EA5F063}"/>
              </a:ext>
            </a:extLst>
          </p:cNvPr>
          <p:cNvSpPr/>
          <p:nvPr/>
        </p:nvSpPr>
        <p:spPr>
          <a:xfrm>
            <a:off x="9003784" y="5045646"/>
            <a:ext cx="152400" cy="40717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37">
            <a:extLst>
              <a:ext uri="{FF2B5EF4-FFF2-40B4-BE49-F238E27FC236}">
                <a16:creationId xmlns:a16="http://schemas.microsoft.com/office/drawing/2014/main" id="{B66C5A08-3FE7-FDA6-E56A-39D23D433D7B}"/>
              </a:ext>
            </a:extLst>
          </p:cNvPr>
          <p:cNvSpPr/>
          <p:nvPr/>
        </p:nvSpPr>
        <p:spPr>
          <a:xfrm>
            <a:off x="9640153" y="5035652"/>
            <a:ext cx="152400" cy="40717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37">
            <a:extLst>
              <a:ext uri="{FF2B5EF4-FFF2-40B4-BE49-F238E27FC236}">
                <a16:creationId xmlns:a16="http://schemas.microsoft.com/office/drawing/2014/main" id="{5DA432DF-0A3F-3C01-180E-46D0BE18C9D2}"/>
              </a:ext>
            </a:extLst>
          </p:cNvPr>
          <p:cNvSpPr/>
          <p:nvPr/>
        </p:nvSpPr>
        <p:spPr>
          <a:xfrm>
            <a:off x="10294852" y="5063133"/>
            <a:ext cx="152400" cy="40717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37">
            <a:extLst>
              <a:ext uri="{FF2B5EF4-FFF2-40B4-BE49-F238E27FC236}">
                <a16:creationId xmlns:a16="http://schemas.microsoft.com/office/drawing/2014/main" id="{52B8EDDE-CF77-94BB-ECC6-1647D1001F66}"/>
              </a:ext>
            </a:extLst>
          </p:cNvPr>
          <p:cNvSpPr/>
          <p:nvPr/>
        </p:nvSpPr>
        <p:spPr>
          <a:xfrm>
            <a:off x="10949551" y="5053138"/>
            <a:ext cx="152400" cy="40717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464414D-8688-4DFB-9E6C-AFCD7F72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27" t="3918" r="8296" b="4199"/>
          <a:stretch/>
        </p:blipFill>
        <p:spPr>
          <a:xfrm>
            <a:off x="4454090" y="179351"/>
            <a:ext cx="3097206" cy="26636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8961B4F-9EA6-F2F5-9E1F-A541B3C10571}"/>
              </a:ext>
            </a:extLst>
          </p:cNvPr>
          <p:cNvSpPr txBox="1"/>
          <p:nvPr/>
        </p:nvSpPr>
        <p:spPr>
          <a:xfrm>
            <a:off x="2195237" y="3796071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6</a:t>
            </a:r>
            <a:endParaRPr lang="en-GB" sz="9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FC2359-C23D-49A6-FAD7-13C61DEEAECA}"/>
              </a:ext>
            </a:extLst>
          </p:cNvPr>
          <p:cNvSpPr txBox="1"/>
          <p:nvPr/>
        </p:nvSpPr>
        <p:spPr>
          <a:xfrm>
            <a:off x="3904779" y="3862376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5</a:t>
            </a:r>
            <a:endParaRPr lang="en-GB" sz="9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98D3A2C-BC97-6F4D-7200-6BA45835CC83}"/>
              </a:ext>
            </a:extLst>
          </p:cNvPr>
          <p:cNvSpPr txBox="1"/>
          <p:nvPr/>
        </p:nvSpPr>
        <p:spPr>
          <a:xfrm>
            <a:off x="5165008" y="3866606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4</a:t>
            </a:r>
            <a:endParaRPr lang="en-GB" sz="9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07D147-3A03-296D-6712-30D5C43729E9}"/>
              </a:ext>
            </a:extLst>
          </p:cNvPr>
          <p:cNvSpPr txBox="1"/>
          <p:nvPr/>
        </p:nvSpPr>
        <p:spPr>
          <a:xfrm>
            <a:off x="8086484" y="5491256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1</a:t>
            </a:r>
            <a:endParaRPr lang="en-GB" sz="9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F2304AD-125E-FE2B-5552-8D517E731859}"/>
              </a:ext>
            </a:extLst>
          </p:cNvPr>
          <p:cNvSpPr txBox="1"/>
          <p:nvPr/>
        </p:nvSpPr>
        <p:spPr>
          <a:xfrm>
            <a:off x="5019924" y="4717856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3</a:t>
            </a:r>
            <a:endParaRPr lang="en-GB" sz="9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2208E0-E169-98EF-AE2F-751B03F5C0AF}"/>
              </a:ext>
            </a:extLst>
          </p:cNvPr>
          <p:cNvSpPr txBox="1"/>
          <p:nvPr/>
        </p:nvSpPr>
        <p:spPr>
          <a:xfrm>
            <a:off x="5000961" y="5141309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2</a:t>
            </a:r>
            <a:endParaRPr lang="en-GB" sz="9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D96FF-8A9D-9459-82BE-722358F060CC}"/>
              </a:ext>
            </a:extLst>
          </p:cNvPr>
          <p:cNvSpPr txBox="1"/>
          <p:nvPr/>
        </p:nvSpPr>
        <p:spPr>
          <a:xfrm>
            <a:off x="8493116" y="4678981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8</a:t>
            </a:r>
            <a:endParaRPr lang="en-GB" sz="900" b="1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7542221-1E83-BE24-8AB8-BFB59698812D}"/>
              </a:ext>
            </a:extLst>
          </p:cNvPr>
          <p:cNvGrpSpPr/>
          <p:nvPr/>
        </p:nvGrpSpPr>
        <p:grpSpPr>
          <a:xfrm>
            <a:off x="10238520" y="1714236"/>
            <a:ext cx="1726862" cy="1124797"/>
            <a:chOff x="813139" y="1436468"/>
            <a:chExt cx="1726862" cy="112479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C534B79-55F4-F88E-133A-FD97477D7315}"/>
                </a:ext>
              </a:extLst>
            </p:cNvPr>
            <p:cNvSpPr/>
            <p:nvPr/>
          </p:nvSpPr>
          <p:spPr>
            <a:xfrm>
              <a:off x="813139" y="1436468"/>
              <a:ext cx="1726862" cy="112479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FC2BE94-8049-9C60-C91D-2241EBBB8D21}"/>
                </a:ext>
              </a:extLst>
            </p:cNvPr>
            <p:cNvGrpSpPr/>
            <p:nvPr/>
          </p:nvGrpSpPr>
          <p:grpSpPr>
            <a:xfrm>
              <a:off x="890454" y="1482438"/>
              <a:ext cx="1555173" cy="1032856"/>
              <a:chOff x="9622325" y="4679981"/>
              <a:chExt cx="2330915" cy="1548059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ED142CC-F4A8-329E-AC1A-0EB13AFC36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74178" y="4886960"/>
                <a:ext cx="2097903" cy="1341080"/>
              </a:xfrm>
              <a:prstGeom prst="rect">
                <a:avLst/>
              </a:prstGeom>
            </p:spPr>
          </p:pic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24A7F037-A81B-E8DC-F9BE-D80D4C1815A8}"/>
                  </a:ext>
                </a:extLst>
              </p:cNvPr>
              <p:cNvSpPr/>
              <p:nvPr/>
            </p:nvSpPr>
            <p:spPr>
              <a:xfrm>
                <a:off x="9720863" y="4840153"/>
                <a:ext cx="2232377" cy="373127"/>
              </a:xfrm>
              <a:prstGeom prst="roundRect">
                <a:avLst/>
              </a:prstGeom>
              <a:solidFill>
                <a:srgbClr val="FFC000">
                  <a:alpha val="4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71A1655-6B63-31F9-7FF2-879F1B43E80F}"/>
                  </a:ext>
                </a:extLst>
              </p:cNvPr>
              <p:cNvSpPr txBox="1"/>
              <p:nvPr/>
            </p:nvSpPr>
            <p:spPr>
              <a:xfrm>
                <a:off x="9622325" y="4679981"/>
                <a:ext cx="362416" cy="34597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/>
                  <a:t>7</a:t>
                </a:r>
                <a:endParaRPr lang="en-GB" sz="9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864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5</a:t>
            </a:fld>
            <a:endParaRPr lang="en-BE" dirty="0"/>
          </a:p>
        </p:txBody>
      </p:sp>
      <p:sp>
        <p:nvSpPr>
          <p:cNvPr id="56" name="TextBox 55"/>
          <p:cNvSpPr txBox="1"/>
          <p:nvPr/>
        </p:nvSpPr>
        <p:spPr>
          <a:xfrm>
            <a:off x="305004" y="675702"/>
            <a:ext cx="4007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Mnemonics of the </a:t>
            </a:r>
            <a:r>
              <a:rPr lang="en-US" dirty="0" err="1"/>
              <a:t>cryomodule</a:t>
            </a:r>
            <a:r>
              <a:rPr lang="en-US" dirty="0"/>
              <a:t> at this particular section/sub-section: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LB-S03:CRYO-QM-01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341014" y="1686455"/>
            <a:ext cx="2815545" cy="19748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41228" y="-782"/>
            <a:ext cx="4861697" cy="695373"/>
          </a:xfrm>
        </p:spPr>
        <p:txBody>
          <a:bodyPr/>
          <a:lstStyle/>
          <a:p>
            <a:r>
              <a:rPr lang="en-US" sz="2400" dirty="0"/>
              <a:t>Primary-system mnemonics (1)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8293101" y="96370"/>
            <a:ext cx="3799062" cy="3051269"/>
            <a:chOff x="8293101" y="96370"/>
            <a:chExt cx="3799062" cy="3051269"/>
          </a:xfrm>
        </p:grpSpPr>
        <p:grpSp>
          <p:nvGrpSpPr>
            <p:cNvPr id="55" name="Group 54"/>
            <p:cNvGrpSpPr/>
            <p:nvPr/>
          </p:nvGrpSpPr>
          <p:grpSpPr>
            <a:xfrm>
              <a:off x="8293101" y="96370"/>
              <a:ext cx="3799062" cy="3051269"/>
              <a:chOff x="2419315" y="5086294"/>
              <a:chExt cx="3799062" cy="305126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2419315" y="5086294"/>
                <a:ext cx="3799062" cy="3051269"/>
              </a:xfrm>
              <a:prstGeom prst="roundRect">
                <a:avLst>
                  <a:gd name="adj" fmla="val 3052"/>
                </a:avLst>
              </a:prstGeom>
              <a:solidFill>
                <a:srgbClr val="FFFFC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2507764" y="5086295"/>
                <a:ext cx="3710611" cy="1460307"/>
                <a:chOff x="2223672" y="5099258"/>
                <a:chExt cx="3710611" cy="1460307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2223672" y="5280879"/>
                  <a:ext cx="3400734" cy="1278686"/>
                  <a:chOff x="2670092" y="5307856"/>
                  <a:chExt cx="3400734" cy="1278686"/>
                </a:xfrm>
              </p:grpSpPr>
              <p:sp>
                <p:nvSpPr>
                  <p:cNvPr id="63" name="Rectangle 62"/>
                  <p:cNvSpPr/>
                  <p:nvPr/>
                </p:nvSpPr>
                <p:spPr>
                  <a:xfrm>
                    <a:off x="2670092" y="5307856"/>
                    <a:ext cx="2180405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FF0000"/>
                        </a:solidFill>
                      </a:rPr>
                      <a:t>X – X : X – X – ##</a:t>
                    </a:r>
                    <a:endParaRPr lang="en-US" sz="2000" dirty="0"/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3919808" y="6309543"/>
                    <a:ext cx="1646605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 dirty="0"/>
                      <a:t>Sub-section</a:t>
                    </a:r>
                    <a:r>
                      <a:rPr lang="en-US" sz="1200" dirty="0"/>
                      <a:t> (i.e. S03)</a:t>
                    </a: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4188072" y="6077676"/>
                    <a:ext cx="162583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 dirty="0"/>
                      <a:t>Discipline</a:t>
                    </a:r>
                    <a:r>
                      <a:rPr lang="en-US" sz="1200" dirty="0"/>
                      <a:t> (i.e. CRYO)</a:t>
                    </a:r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4424221" y="5845809"/>
                    <a:ext cx="1646605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Device </a:t>
                    </a:r>
                    <a:r>
                      <a:rPr lang="en-US" sz="1200" b="1" dirty="0"/>
                      <a:t>Class</a:t>
                    </a:r>
                    <a:r>
                      <a:rPr lang="en-US" sz="1200" dirty="0"/>
                      <a:t> (i.e. QM)</a:t>
                    </a:r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4790205" y="5613942"/>
                    <a:ext cx="114005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 dirty="0"/>
                      <a:t>Suffix</a:t>
                    </a:r>
                    <a:r>
                      <a:rPr lang="en-US" sz="1200" dirty="0"/>
                      <a:t> (01-99)</a:t>
                    </a:r>
                  </a:p>
                </p:txBody>
              </p:sp>
              <p:cxnSp>
                <p:nvCxnSpPr>
                  <p:cNvPr id="68" name="Elbow Connector 67"/>
                  <p:cNvCxnSpPr>
                    <a:endCxn id="64" idx="1"/>
                  </p:cNvCxnSpPr>
                  <p:nvPr/>
                </p:nvCxnSpPr>
                <p:spPr>
                  <a:xfrm rot="16200000" flipH="1">
                    <a:off x="3201699" y="5729934"/>
                    <a:ext cx="805224" cy="630994"/>
                  </a:xfrm>
                  <a:prstGeom prst="bentConnector2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Elbow Connector 68"/>
                  <p:cNvCxnSpPr>
                    <a:endCxn id="65" idx="1"/>
                  </p:cNvCxnSpPr>
                  <p:nvPr/>
                </p:nvCxnSpPr>
                <p:spPr>
                  <a:xfrm rot="16200000" flipH="1">
                    <a:off x="3641885" y="5669989"/>
                    <a:ext cx="577660" cy="514714"/>
                  </a:xfrm>
                  <a:prstGeom prst="bentConnector2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Elbow Connector 69"/>
                  <p:cNvCxnSpPr>
                    <a:endCxn id="66" idx="1"/>
                  </p:cNvCxnSpPr>
                  <p:nvPr/>
                </p:nvCxnSpPr>
                <p:spPr>
                  <a:xfrm>
                    <a:off x="4067052" y="5638516"/>
                    <a:ext cx="357169" cy="345793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Elbow Connector 70"/>
                  <p:cNvCxnSpPr>
                    <a:endCxn id="67" idx="1"/>
                  </p:cNvCxnSpPr>
                  <p:nvPr/>
                </p:nvCxnSpPr>
                <p:spPr>
                  <a:xfrm>
                    <a:off x="4521833" y="5642818"/>
                    <a:ext cx="268372" cy="109624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Rectangle 61"/>
                <p:cNvSpPr/>
                <p:nvPr/>
              </p:nvSpPr>
              <p:spPr>
                <a:xfrm>
                  <a:off x="2576820" y="5099258"/>
                  <a:ext cx="3357463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u="sng" dirty="0"/>
                    <a:t>ACC naming convention</a:t>
                  </a:r>
                </a:p>
              </p:txBody>
            </p:sp>
          </p:grpSp>
        </p:grpSp>
        <p:sp>
          <p:nvSpPr>
            <p:cNvPr id="76" name="TextBox 75"/>
            <p:cNvSpPr txBox="1"/>
            <p:nvPr/>
          </p:nvSpPr>
          <p:spPr>
            <a:xfrm>
              <a:off x="9317199" y="1552865"/>
              <a:ext cx="1245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Section</a:t>
              </a:r>
              <a:r>
                <a:rPr lang="en-US" sz="1200" dirty="0"/>
                <a:t> (i.e. LB)</a:t>
              </a:r>
            </a:p>
          </p:txBody>
        </p:sp>
        <p:cxnSp>
          <p:nvCxnSpPr>
            <p:cNvPr id="78" name="Elbow Connector 77"/>
            <p:cNvCxnSpPr>
              <a:endCxn id="76" idx="1"/>
            </p:cNvCxnSpPr>
            <p:nvPr/>
          </p:nvCxnSpPr>
          <p:spPr>
            <a:xfrm rot="16200000" flipH="1">
              <a:off x="8402808" y="776973"/>
              <a:ext cx="1078411" cy="750372"/>
            </a:xfrm>
            <a:prstGeom prst="bentConnector2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8293100" y="1908161"/>
            <a:ext cx="3799060" cy="1180562"/>
            <a:chOff x="2135224" y="4915269"/>
            <a:chExt cx="3799060" cy="1180562"/>
          </a:xfrm>
        </p:grpSpPr>
        <p:grpSp>
          <p:nvGrpSpPr>
            <p:cNvPr id="80" name="Group 79"/>
            <p:cNvGrpSpPr/>
            <p:nvPr/>
          </p:nvGrpSpPr>
          <p:grpSpPr>
            <a:xfrm>
              <a:off x="2242994" y="5280879"/>
              <a:ext cx="2699976" cy="814952"/>
              <a:chOff x="2689414" y="5307856"/>
              <a:chExt cx="2699976" cy="814952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689414" y="5307856"/>
                <a:ext cx="790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</a:rPr>
                  <a:t>X – X</a:t>
                </a:r>
                <a:endParaRPr lang="en-US" sz="2000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3153983" y="5845809"/>
                <a:ext cx="16466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Device </a:t>
                </a:r>
                <a:r>
                  <a:rPr lang="en-US" sz="1200" b="1" dirty="0"/>
                  <a:t>Class</a:t>
                </a:r>
                <a:r>
                  <a:rPr lang="en-US" sz="1200" dirty="0"/>
                  <a:t> (i.e. QM)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3519967" y="5613942"/>
                <a:ext cx="186942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Device </a:t>
                </a:r>
                <a:r>
                  <a:rPr lang="en-US" sz="1200" b="1" dirty="0"/>
                  <a:t>Sub-class</a:t>
                </a:r>
                <a:r>
                  <a:rPr lang="en-US" sz="1200" dirty="0"/>
                  <a:t> (i.e. LB)</a:t>
                </a:r>
              </a:p>
            </p:txBody>
          </p:sp>
          <p:cxnSp>
            <p:nvCxnSpPr>
              <p:cNvPr id="90" name="Elbow Connector 89"/>
              <p:cNvCxnSpPr>
                <a:endCxn id="85" idx="1"/>
              </p:cNvCxnSpPr>
              <p:nvPr/>
            </p:nvCxnSpPr>
            <p:spPr>
              <a:xfrm>
                <a:off x="2796814" y="5638516"/>
                <a:ext cx="357169" cy="34579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Elbow Connector 90"/>
              <p:cNvCxnSpPr>
                <a:endCxn id="86" idx="1"/>
              </p:cNvCxnSpPr>
              <p:nvPr/>
            </p:nvCxnSpPr>
            <p:spPr>
              <a:xfrm>
                <a:off x="3251595" y="5642818"/>
                <a:ext cx="268372" cy="109624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Rectangle 80"/>
            <p:cNvSpPr/>
            <p:nvPr/>
          </p:nvSpPr>
          <p:spPr>
            <a:xfrm>
              <a:off x="2135224" y="4915269"/>
              <a:ext cx="379906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/>
                <a:t>Different types of the same device class are distinguished by their “sub-class”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05001" y="1638461"/>
            <a:ext cx="2966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All </a:t>
            </a:r>
            <a:r>
              <a:rPr lang="en-US" sz="1400" dirty="0" err="1"/>
              <a:t>cryomodules</a:t>
            </a:r>
            <a:r>
              <a:rPr lang="en-US" sz="1400" dirty="0"/>
              <a:t> containing </a:t>
            </a:r>
            <a:br>
              <a:rPr lang="en-US" sz="1400" dirty="0"/>
            </a:br>
            <a:r>
              <a:rPr lang="en-US" sz="1400" dirty="0"/>
              <a:t>“</a:t>
            </a:r>
            <a:r>
              <a:rPr lang="en-US" sz="1400" i="1" dirty="0"/>
              <a:t>low-beta single-spoke cavities</a:t>
            </a:r>
            <a:r>
              <a:rPr lang="en-US" sz="1400" dirty="0"/>
              <a:t>” </a:t>
            </a:r>
            <a:br>
              <a:rPr lang="en-US" sz="1400" dirty="0"/>
            </a:br>
            <a:r>
              <a:rPr lang="en-US" sz="1400" dirty="0"/>
              <a:t>are of class/sub-class:</a:t>
            </a:r>
          </a:p>
          <a:p>
            <a:r>
              <a:rPr lang="en-US" b="1" dirty="0">
                <a:solidFill>
                  <a:srgbClr val="FF0000"/>
                </a:solidFill>
              </a:rPr>
              <a:t>QM-LB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52388" y="1320514"/>
            <a:ext cx="3808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The suffix “01” indicates that this is the 1</a:t>
            </a:r>
            <a:r>
              <a:rPr lang="en-US" sz="1200" baseline="30000" dirty="0">
                <a:solidFill>
                  <a:srgbClr val="7030A0"/>
                </a:solidFill>
              </a:rPr>
              <a:t>st</a:t>
            </a:r>
            <a:r>
              <a:rPr lang="en-US" sz="1200" dirty="0">
                <a:solidFill>
                  <a:srgbClr val="7030A0"/>
                </a:solidFill>
              </a:rPr>
              <a:t> QM in the sub-section “LB-S03”. </a:t>
            </a:r>
            <a:br>
              <a:rPr lang="en-US" sz="1200" dirty="0">
                <a:solidFill>
                  <a:srgbClr val="7030A0"/>
                </a:solidFill>
              </a:rPr>
            </a:br>
            <a:r>
              <a:rPr lang="en-US" sz="1200" dirty="0" err="1">
                <a:solidFill>
                  <a:srgbClr val="7030A0"/>
                </a:solidFill>
              </a:rPr>
              <a:t>Sidenote</a:t>
            </a:r>
            <a:r>
              <a:rPr lang="en-US" sz="1200" dirty="0">
                <a:solidFill>
                  <a:srgbClr val="7030A0"/>
                </a:solidFill>
              </a:rPr>
              <a:t>: the LINAC has exactly one QM per section)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3646958" y="1453643"/>
            <a:ext cx="507563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 flipV="1">
            <a:off x="1980075" y="4932166"/>
            <a:ext cx="6826463" cy="0"/>
          </a:xfrm>
          <a:prstGeom prst="line">
            <a:avLst/>
          </a:prstGeom>
          <a:ln w="38100">
            <a:solidFill>
              <a:srgbClr val="DF898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85" t="10135" r="32913" b="8519"/>
          <a:stretch/>
        </p:blipFill>
        <p:spPr>
          <a:xfrm rot="16200000">
            <a:off x="5631524" y="-570732"/>
            <a:ext cx="904035" cy="12084626"/>
          </a:xfrm>
          <a:prstGeom prst="rect">
            <a:avLst/>
          </a:prstGeom>
        </p:spPr>
      </p:pic>
      <p:grpSp>
        <p:nvGrpSpPr>
          <p:cNvPr id="93" name="Group 92"/>
          <p:cNvGrpSpPr/>
          <p:nvPr/>
        </p:nvGrpSpPr>
        <p:grpSpPr>
          <a:xfrm>
            <a:off x="2087336" y="4469225"/>
            <a:ext cx="6641028" cy="338554"/>
            <a:chOff x="3161749" y="853143"/>
            <a:chExt cx="6199621" cy="338554"/>
          </a:xfrm>
        </p:grpSpPr>
        <p:cxnSp>
          <p:nvCxnSpPr>
            <p:cNvPr id="94" name="Straight Arrow Connector 93"/>
            <p:cNvCxnSpPr/>
            <p:nvPr/>
          </p:nvCxnSpPr>
          <p:spPr>
            <a:xfrm>
              <a:off x="3161749" y="1033562"/>
              <a:ext cx="619962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3864581" y="853143"/>
              <a:ext cx="401229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Sub-section of the low-beta LINAC (“LB-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Sxx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”)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087337" y="4536290"/>
            <a:ext cx="6642203" cy="1701662"/>
            <a:chOff x="3161750" y="987015"/>
            <a:chExt cx="6215540" cy="1389705"/>
          </a:xfrm>
        </p:grpSpPr>
        <p:cxnSp>
          <p:nvCxnSpPr>
            <p:cNvPr id="97" name="Straight Connector 96"/>
            <p:cNvCxnSpPr/>
            <p:nvPr/>
          </p:nvCxnSpPr>
          <p:spPr>
            <a:xfrm>
              <a:off x="3161750" y="991679"/>
              <a:ext cx="0" cy="1385041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9377290" y="987015"/>
              <a:ext cx="0" cy="1385041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1089224" y="5528488"/>
            <a:ext cx="1129729" cy="293724"/>
            <a:chOff x="314128" y="987015"/>
            <a:chExt cx="1122423" cy="293724"/>
          </a:xfrm>
        </p:grpSpPr>
        <p:cxnSp>
          <p:nvCxnSpPr>
            <p:cNvPr id="100" name="Straight Arrow Connector 99"/>
            <p:cNvCxnSpPr/>
            <p:nvPr/>
          </p:nvCxnSpPr>
          <p:spPr>
            <a:xfrm flipH="1">
              <a:off x="571501" y="987015"/>
              <a:ext cx="62836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314128" y="1019129"/>
              <a:ext cx="11224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Beam direction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3408219" y="5079794"/>
            <a:ext cx="5300212" cy="891180"/>
            <a:chOff x="3168100" y="1617466"/>
            <a:chExt cx="4771291" cy="891180"/>
          </a:xfrm>
        </p:grpSpPr>
        <p:grpSp>
          <p:nvGrpSpPr>
            <p:cNvPr id="103" name="Group 102"/>
            <p:cNvGrpSpPr/>
            <p:nvPr/>
          </p:nvGrpSpPr>
          <p:grpSpPr>
            <a:xfrm>
              <a:off x="3168100" y="2170092"/>
              <a:ext cx="4771291" cy="338554"/>
              <a:chOff x="3168100" y="2109341"/>
              <a:chExt cx="4771291" cy="338554"/>
            </a:xfrm>
          </p:grpSpPr>
          <p:cxnSp>
            <p:nvCxnSpPr>
              <p:cNvPr id="105" name="Straight Arrow Connector 104"/>
              <p:cNvCxnSpPr/>
              <p:nvPr/>
            </p:nvCxnSpPr>
            <p:spPr>
              <a:xfrm>
                <a:off x="3168100" y="2294007"/>
                <a:ext cx="4771291" cy="0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/>
              <p:cNvSpPr txBox="1"/>
              <p:nvPr/>
            </p:nvSpPr>
            <p:spPr>
              <a:xfrm>
                <a:off x="4070862" y="2109341"/>
                <a:ext cx="259734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0+24 QMs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(current implementation)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104" name="Straight Connector 103"/>
            <p:cNvCxnSpPr/>
            <p:nvPr/>
          </p:nvCxnSpPr>
          <p:spPr>
            <a:xfrm>
              <a:off x="3168100" y="1617466"/>
              <a:ext cx="0" cy="809211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2035806" y="5079793"/>
            <a:ext cx="6745246" cy="732893"/>
            <a:chOff x="3359112" y="1547010"/>
            <a:chExt cx="6047586" cy="732893"/>
          </a:xfrm>
        </p:grpSpPr>
        <p:sp>
          <p:nvSpPr>
            <p:cNvPr id="108" name="TextBox 107"/>
            <p:cNvSpPr txBox="1"/>
            <p:nvPr/>
          </p:nvSpPr>
          <p:spPr>
            <a:xfrm rot="16200000">
              <a:off x="3130018" y="1776104"/>
              <a:ext cx="732893" cy="274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LB-S30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 rot="16200000">
              <a:off x="8902898" y="1776104"/>
              <a:ext cx="732893" cy="274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LB-S01</a:t>
              </a:r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V="1">
              <a:off x="3696541" y="1874808"/>
              <a:ext cx="5394587" cy="38649"/>
            </a:xfrm>
            <a:prstGeom prst="line">
              <a:avLst/>
            </a:prstGeom>
            <a:ln>
              <a:solidFill>
                <a:srgbClr val="FF0000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2078183" y="5979924"/>
            <a:ext cx="6630248" cy="338554"/>
            <a:chOff x="3168100" y="2489891"/>
            <a:chExt cx="6193270" cy="338554"/>
          </a:xfrm>
        </p:grpSpPr>
        <p:cxnSp>
          <p:nvCxnSpPr>
            <p:cNvPr id="112" name="Straight Arrow Connector 111"/>
            <p:cNvCxnSpPr/>
            <p:nvPr/>
          </p:nvCxnSpPr>
          <p:spPr>
            <a:xfrm>
              <a:off x="3168100" y="2674557"/>
              <a:ext cx="6193270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5345381" y="2489891"/>
              <a:ext cx="250423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0+30 QMs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(Full MINERVA LINAC)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11259217" y="4932933"/>
            <a:ext cx="86594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Injector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9875" y="5948821"/>
            <a:ext cx="118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 the target facilities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400144" y="4425304"/>
            <a:ext cx="4775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QLR</a:t>
            </a:r>
          </a:p>
        </p:txBody>
      </p:sp>
      <p:grpSp>
        <p:nvGrpSpPr>
          <p:cNvPr id="117" name="Group 116"/>
          <p:cNvGrpSpPr/>
          <p:nvPr/>
        </p:nvGrpSpPr>
        <p:grpSpPr>
          <a:xfrm rot="10800000" flipH="1">
            <a:off x="45642" y="5850666"/>
            <a:ext cx="169598" cy="122056"/>
            <a:chOff x="7084943" y="4036276"/>
            <a:chExt cx="346641" cy="259553"/>
          </a:xfrm>
        </p:grpSpPr>
        <p:sp>
          <p:nvSpPr>
            <p:cNvPr id="118" name="Parallelogram 117"/>
            <p:cNvSpPr/>
            <p:nvPr/>
          </p:nvSpPr>
          <p:spPr>
            <a:xfrm rot="16200000" flipH="1">
              <a:off x="7157486" y="4006373"/>
              <a:ext cx="201555" cy="319359"/>
            </a:xfrm>
            <a:prstGeom prst="parallelogram">
              <a:avLst>
                <a:gd name="adj" fmla="val 5808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7084943" y="4036276"/>
              <a:ext cx="346641" cy="259553"/>
              <a:chOff x="7084943" y="4036276"/>
              <a:chExt cx="346641" cy="259553"/>
            </a:xfrm>
          </p:grpSpPr>
          <p:sp>
            <p:nvSpPr>
              <p:cNvPr id="120" name="Rectangle 119"/>
              <p:cNvSpPr/>
              <p:nvPr/>
            </p:nvSpPr>
            <p:spPr>
              <a:xfrm rot="16200000" flipH="1">
                <a:off x="7042715" y="4207882"/>
                <a:ext cx="130175" cy="45719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>
              <a:xfrm rot="16200000" flipH="1">
                <a:off x="7343637" y="4078504"/>
                <a:ext cx="130175" cy="45719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2" name="Group 121"/>
          <p:cNvGrpSpPr/>
          <p:nvPr/>
        </p:nvGrpSpPr>
        <p:grpSpPr>
          <a:xfrm rot="10800000" flipH="1">
            <a:off x="668856" y="5875464"/>
            <a:ext cx="169598" cy="122056"/>
            <a:chOff x="7084943" y="4036276"/>
            <a:chExt cx="346641" cy="259553"/>
          </a:xfrm>
        </p:grpSpPr>
        <p:sp>
          <p:nvSpPr>
            <p:cNvPr id="123" name="Parallelogram 122"/>
            <p:cNvSpPr/>
            <p:nvPr/>
          </p:nvSpPr>
          <p:spPr>
            <a:xfrm rot="16200000" flipH="1">
              <a:off x="7157486" y="4006373"/>
              <a:ext cx="201555" cy="319359"/>
            </a:xfrm>
            <a:prstGeom prst="parallelogram">
              <a:avLst>
                <a:gd name="adj" fmla="val 5808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7084943" y="4036276"/>
              <a:ext cx="346641" cy="259553"/>
              <a:chOff x="7084943" y="4036276"/>
              <a:chExt cx="346641" cy="259553"/>
            </a:xfrm>
          </p:grpSpPr>
          <p:sp>
            <p:nvSpPr>
              <p:cNvPr id="125" name="Rectangle 124"/>
              <p:cNvSpPr/>
              <p:nvPr/>
            </p:nvSpPr>
            <p:spPr>
              <a:xfrm rot="16200000" flipH="1">
                <a:off x="7042715" y="4207882"/>
                <a:ext cx="130175" cy="45719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 rot="16200000" flipH="1">
                <a:off x="7343637" y="4078504"/>
                <a:ext cx="130175" cy="45719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9898315" y="4435978"/>
            <a:ext cx="2167524" cy="471931"/>
            <a:chOff x="9842899" y="1013248"/>
            <a:chExt cx="2167524" cy="471931"/>
          </a:xfrm>
        </p:grpSpPr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9500" y="1013248"/>
              <a:ext cx="530923" cy="471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129" name="TextBox 128"/>
            <p:cNvSpPr txBox="1"/>
            <p:nvPr/>
          </p:nvSpPr>
          <p:spPr>
            <a:xfrm>
              <a:off x="9842899" y="1039570"/>
              <a:ext cx="16780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Based on ACC Layout SCK/37633125 v3.0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3425524" y="4856275"/>
            <a:ext cx="152400" cy="246063"/>
            <a:chOff x="3052365" y="3244850"/>
            <a:chExt cx="152400" cy="246063"/>
          </a:xfrm>
        </p:grpSpPr>
        <p:sp>
          <p:nvSpPr>
            <p:cNvPr id="131" name="Oval 130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2" name="Straight Connector 131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/>
          <p:cNvGrpSpPr/>
          <p:nvPr/>
        </p:nvGrpSpPr>
        <p:grpSpPr>
          <a:xfrm>
            <a:off x="3648481" y="4856275"/>
            <a:ext cx="152400" cy="246063"/>
            <a:chOff x="3052365" y="3244850"/>
            <a:chExt cx="152400" cy="246063"/>
          </a:xfrm>
        </p:grpSpPr>
        <p:sp>
          <p:nvSpPr>
            <p:cNvPr id="134" name="Oval 133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5" name="Straight Connector 134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/>
          <p:cNvGrpSpPr/>
          <p:nvPr/>
        </p:nvGrpSpPr>
        <p:grpSpPr>
          <a:xfrm>
            <a:off x="3871438" y="4856275"/>
            <a:ext cx="152400" cy="246063"/>
            <a:chOff x="3052365" y="3244850"/>
            <a:chExt cx="152400" cy="246063"/>
          </a:xfrm>
        </p:grpSpPr>
        <p:sp>
          <p:nvSpPr>
            <p:cNvPr id="137" name="Oval 136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8" name="Straight Connector 137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/>
          <p:cNvGrpSpPr/>
          <p:nvPr/>
        </p:nvGrpSpPr>
        <p:grpSpPr>
          <a:xfrm>
            <a:off x="4094395" y="4856275"/>
            <a:ext cx="152400" cy="246063"/>
            <a:chOff x="3052365" y="3244850"/>
            <a:chExt cx="152400" cy="246063"/>
          </a:xfrm>
        </p:grpSpPr>
        <p:sp>
          <p:nvSpPr>
            <p:cNvPr id="140" name="Oval 139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41" name="Straight Connector 140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4317352" y="4856275"/>
            <a:ext cx="152400" cy="246063"/>
            <a:chOff x="3052365" y="3244850"/>
            <a:chExt cx="152400" cy="246063"/>
          </a:xfrm>
        </p:grpSpPr>
        <p:sp>
          <p:nvSpPr>
            <p:cNvPr id="143" name="Oval 142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44" name="Straight Connector 143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4540309" y="4856275"/>
            <a:ext cx="152400" cy="246063"/>
            <a:chOff x="3052365" y="3244850"/>
            <a:chExt cx="152400" cy="246063"/>
          </a:xfrm>
        </p:grpSpPr>
        <p:sp>
          <p:nvSpPr>
            <p:cNvPr id="146" name="Oval 145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4763266" y="4856275"/>
            <a:ext cx="152400" cy="246063"/>
            <a:chOff x="3052365" y="3244850"/>
            <a:chExt cx="152400" cy="246063"/>
          </a:xfrm>
        </p:grpSpPr>
        <p:sp>
          <p:nvSpPr>
            <p:cNvPr id="149" name="Oval 148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0" name="Straight Connector 149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/>
          <p:cNvGrpSpPr/>
          <p:nvPr/>
        </p:nvGrpSpPr>
        <p:grpSpPr>
          <a:xfrm>
            <a:off x="4986223" y="4856275"/>
            <a:ext cx="152400" cy="246063"/>
            <a:chOff x="3052365" y="3244850"/>
            <a:chExt cx="152400" cy="246063"/>
          </a:xfrm>
        </p:grpSpPr>
        <p:sp>
          <p:nvSpPr>
            <p:cNvPr id="152" name="Oval 151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3" name="Straight Connector 152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5209180" y="4856275"/>
            <a:ext cx="152400" cy="246063"/>
            <a:chOff x="3052365" y="3244850"/>
            <a:chExt cx="152400" cy="246063"/>
          </a:xfrm>
        </p:grpSpPr>
        <p:sp>
          <p:nvSpPr>
            <p:cNvPr id="155" name="Oval 154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6" name="Straight Connector 155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>
            <a:off x="5432137" y="4856275"/>
            <a:ext cx="152400" cy="246063"/>
            <a:chOff x="3052365" y="3244850"/>
            <a:chExt cx="152400" cy="246063"/>
          </a:xfrm>
        </p:grpSpPr>
        <p:sp>
          <p:nvSpPr>
            <p:cNvPr id="158" name="Oval 157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9" name="Straight Connector 158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>
            <a:off x="5655094" y="4856275"/>
            <a:ext cx="152400" cy="246063"/>
            <a:chOff x="3052365" y="3244850"/>
            <a:chExt cx="152400" cy="246063"/>
          </a:xfrm>
        </p:grpSpPr>
        <p:sp>
          <p:nvSpPr>
            <p:cNvPr id="161" name="Oval 160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2" name="Straight Connector 161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>
            <a:off x="5878051" y="4856275"/>
            <a:ext cx="152400" cy="246063"/>
            <a:chOff x="3052365" y="3244850"/>
            <a:chExt cx="152400" cy="246063"/>
          </a:xfrm>
        </p:grpSpPr>
        <p:sp>
          <p:nvSpPr>
            <p:cNvPr id="164" name="Oval 163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5" name="Straight Connector 164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6101008" y="4856275"/>
            <a:ext cx="152400" cy="246063"/>
            <a:chOff x="3052365" y="3244850"/>
            <a:chExt cx="152400" cy="246063"/>
          </a:xfrm>
        </p:grpSpPr>
        <p:sp>
          <p:nvSpPr>
            <p:cNvPr id="167" name="Oval 166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8" name="Straight Connector 167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/>
          <p:cNvGrpSpPr/>
          <p:nvPr/>
        </p:nvGrpSpPr>
        <p:grpSpPr>
          <a:xfrm>
            <a:off x="6323965" y="4856275"/>
            <a:ext cx="152400" cy="246063"/>
            <a:chOff x="3052365" y="3244850"/>
            <a:chExt cx="152400" cy="246063"/>
          </a:xfrm>
        </p:grpSpPr>
        <p:sp>
          <p:nvSpPr>
            <p:cNvPr id="170" name="Oval 169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71" name="Straight Connector 170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/>
          <p:cNvGrpSpPr/>
          <p:nvPr/>
        </p:nvGrpSpPr>
        <p:grpSpPr>
          <a:xfrm>
            <a:off x="6546922" y="4856275"/>
            <a:ext cx="152400" cy="246063"/>
            <a:chOff x="3052365" y="3244850"/>
            <a:chExt cx="152400" cy="246063"/>
          </a:xfrm>
        </p:grpSpPr>
        <p:sp>
          <p:nvSpPr>
            <p:cNvPr id="173" name="Oval 172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74" name="Straight Connector 173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/>
        </p:nvGrpSpPr>
        <p:grpSpPr>
          <a:xfrm>
            <a:off x="6769879" y="4856275"/>
            <a:ext cx="152400" cy="246063"/>
            <a:chOff x="3052365" y="3244850"/>
            <a:chExt cx="152400" cy="246063"/>
          </a:xfrm>
        </p:grpSpPr>
        <p:sp>
          <p:nvSpPr>
            <p:cNvPr id="176" name="Oval 175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77" name="Straight Connector 176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6992836" y="4856275"/>
            <a:ext cx="152400" cy="246063"/>
            <a:chOff x="3052365" y="3244850"/>
            <a:chExt cx="152400" cy="246063"/>
          </a:xfrm>
        </p:grpSpPr>
        <p:sp>
          <p:nvSpPr>
            <p:cNvPr id="179" name="Oval 178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80" name="Straight Connector 179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/>
        </p:nvGrpSpPr>
        <p:grpSpPr>
          <a:xfrm>
            <a:off x="7215793" y="4856275"/>
            <a:ext cx="152400" cy="246063"/>
            <a:chOff x="3052365" y="3244850"/>
            <a:chExt cx="152400" cy="246063"/>
          </a:xfrm>
        </p:grpSpPr>
        <p:sp>
          <p:nvSpPr>
            <p:cNvPr id="182" name="Oval 181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83" name="Straight Connector 182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Group 183"/>
          <p:cNvGrpSpPr/>
          <p:nvPr/>
        </p:nvGrpSpPr>
        <p:grpSpPr>
          <a:xfrm>
            <a:off x="7438750" y="4856275"/>
            <a:ext cx="152400" cy="246063"/>
            <a:chOff x="3052365" y="3244850"/>
            <a:chExt cx="152400" cy="246063"/>
          </a:xfrm>
        </p:grpSpPr>
        <p:sp>
          <p:nvSpPr>
            <p:cNvPr id="185" name="Oval 184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86" name="Straight Connector 185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7661707" y="4856275"/>
            <a:ext cx="152400" cy="246063"/>
            <a:chOff x="3052365" y="3244850"/>
            <a:chExt cx="152400" cy="246063"/>
          </a:xfrm>
        </p:grpSpPr>
        <p:sp>
          <p:nvSpPr>
            <p:cNvPr id="188" name="Oval 187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89" name="Straight Connector 188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7884664" y="4856275"/>
            <a:ext cx="152400" cy="246063"/>
            <a:chOff x="3052365" y="3244850"/>
            <a:chExt cx="152400" cy="246063"/>
          </a:xfrm>
        </p:grpSpPr>
        <p:sp>
          <p:nvSpPr>
            <p:cNvPr id="191" name="Oval 190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92" name="Straight Connector 191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/>
          <p:cNvGrpSpPr/>
          <p:nvPr/>
        </p:nvGrpSpPr>
        <p:grpSpPr>
          <a:xfrm>
            <a:off x="8107621" y="4856275"/>
            <a:ext cx="152400" cy="246063"/>
            <a:chOff x="3052365" y="3244850"/>
            <a:chExt cx="152400" cy="246063"/>
          </a:xfrm>
        </p:grpSpPr>
        <p:sp>
          <p:nvSpPr>
            <p:cNvPr id="194" name="Oval 193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95" name="Straight Connector 194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/>
          <p:cNvGrpSpPr/>
          <p:nvPr/>
        </p:nvGrpSpPr>
        <p:grpSpPr>
          <a:xfrm>
            <a:off x="8330578" y="4856275"/>
            <a:ext cx="152400" cy="246063"/>
            <a:chOff x="3052365" y="3244850"/>
            <a:chExt cx="152400" cy="246063"/>
          </a:xfrm>
        </p:grpSpPr>
        <p:sp>
          <p:nvSpPr>
            <p:cNvPr id="197" name="Oval 196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98" name="Straight Connector 197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Group 198"/>
          <p:cNvGrpSpPr/>
          <p:nvPr/>
        </p:nvGrpSpPr>
        <p:grpSpPr>
          <a:xfrm>
            <a:off x="8553530" y="4856275"/>
            <a:ext cx="152400" cy="246063"/>
            <a:chOff x="3052365" y="3244850"/>
            <a:chExt cx="152400" cy="246063"/>
          </a:xfrm>
        </p:grpSpPr>
        <p:sp>
          <p:nvSpPr>
            <p:cNvPr id="200" name="Oval 199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TextBox 201"/>
          <p:cNvSpPr txBox="1"/>
          <p:nvPr/>
        </p:nvSpPr>
        <p:spPr>
          <a:xfrm>
            <a:off x="1396328" y="4792491"/>
            <a:ext cx="4758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QLM</a:t>
            </a:r>
          </a:p>
        </p:txBody>
      </p:sp>
      <p:grpSp>
        <p:nvGrpSpPr>
          <p:cNvPr id="203" name="Group 202"/>
          <p:cNvGrpSpPr/>
          <p:nvPr/>
        </p:nvGrpSpPr>
        <p:grpSpPr>
          <a:xfrm>
            <a:off x="94554" y="4709350"/>
            <a:ext cx="1832671" cy="230832"/>
            <a:chOff x="94554" y="986152"/>
            <a:chExt cx="1832671" cy="230832"/>
          </a:xfrm>
        </p:grpSpPr>
        <p:cxnSp>
          <p:nvCxnSpPr>
            <p:cNvPr id="204" name="Straight Connector 203"/>
            <p:cNvCxnSpPr/>
            <p:nvPr/>
          </p:nvCxnSpPr>
          <p:spPr>
            <a:xfrm flipH="1">
              <a:off x="1376050" y="1108986"/>
              <a:ext cx="55117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/>
            <p:cNvSpPr txBox="1"/>
            <p:nvPr/>
          </p:nvSpPr>
          <p:spPr>
            <a:xfrm>
              <a:off x="94554" y="986152"/>
              <a:ext cx="13641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Entrance LINAC tunnel</a:t>
              </a:r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5202046" y="3476433"/>
            <a:ext cx="4791521" cy="1712311"/>
            <a:chOff x="5202046" y="108971"/>
            <a:chExt cx="4791521" cy="1712311"/>
          </a:xfrm>
        </p:grpSpPr>
        <p:cxnSp>
          <p:nvCxnSpPr>
            <p:cNvPr id="207" name="Straight Connector 206"/>
            <p:cNvCxnSpPr/>
            <p:nvPr/>
          </p:nvCxnSpPr>
          <p:spPr>
            <a:xfrm>
              <a:off x="6723674" y="952054"/>
              <a:ext cx="1843153" cy="213127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8" name="Group 207"/>
            <p:cNvGrpSpPr/>
            <p:nvPr/>
          </p:nvGrpSpPr>
          <p:grpSpPr>
            <a:xfrm>
              <a:off x="6100400" y="352196"/>
              <a:ext cx="633513" cy="638168"/>
              <a:chOff x="7578841" y="296928"/>
              <a:chExt cx="633513" cy="638168"/>
            </a:xfrm>
          </p:grpSpPr>
          <p:pic>
            <p:nvPicPr>
              <p:cNvPr id="218" name="Picture 217"/>
              <p:cNvPicPr>
                <a:picLocks noChangeAspect="1"/>
              </p:cNvPicPr>
              <p:nvPr/>
            </p:nvPicPr>
            <p:blipFill rotWithShape="1">
              <a:blip r:embed="rId4"/>
              <a:srcRect l="19268" t="17585" r="15977" b="24618"/>
              <a:stretch/>
            </p:blipFill>
            <p:spPr>
              <a:xfrm>
                <a:off x="7578841" y="296928"/>
                <a:ext cx="633512" cy="638168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</p:spPr>
          </p:pic>
          <p:sp>
            <p:nvSpPr>
              <p:cNvPr id="219" name="Oval 218"/>
              <p:cNvSpPr/>
              <p:nvPr/>
            </p:nvSpPr>
            <p:spPr>
              <a:xfrm>
                <a:off x="7766549" y="330249"/>
                <a:ext cx="236012" cy="236012"/>
              </a:xfrm>
              <a:prstGeom prst="ellipse">
                <a:avLst/>
              </a:prstGeom>
              <a:solidFill>
                <a:srgbClr val="DF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220" name="Straight Connector 219"/>
              <p:cNvCxnSpPr/>
              <p:nvPr/>
            </p:nvCxnSpPr>
            <p:spPr>
              <a:xfrm>
                <a:off x="7879791" y="529389"/>
                <a:ext cx="0" cy="207695"/>
              </a:xfrm>
              <a:prstGeom prst="line">
                <a:avLst/>
              </a:prstGeom>
              <a:ln w="57150">
                <a:solidFill>
                  <a:srgbClr val="DF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H="1">
                <a:off x="7578841" y="445001"/>
                <a:ext cx="633513" cy="0"/>
              </a:xfrm>
              <a:prstGeom prst="line">
                <a:avLst/>
              </a:prstGeom>
              <a:ln w="76200">
                <a:solidFill>
                  <a:srgbClr val="DF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9" name="TextBox 208"/>
            <p:cNvSpPr txBox="1"/>
            <p:nvPr/>
          </p:nvSpPr>
          <p:spPr>
            <a:xfrm>
              <a:off x="6911313" y="439667"/>
              <a:ext cx="308225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Cryomodule (QM)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→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each QM contains 2 cavities (CAV)</a:t>
              </a: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5202046" y="232559"/>
              <a:ext cx="92031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Cryo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-Cell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(QCELL)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911313" y="108971"/>
              <a:ext cx="144776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Valve box (QVB)</a:t>
              </a: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8514674" y="1433721"/>
              <a:ext cx="229564" cy="387561"/>
            </a:xfrm>
            <a:prstGeom prst="rect">
              <a:avLst/>
            </a:prstGeom>
            <a:noFill/>
            <a:ln w="63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13" name="Straight Connector 212"/>
            <p:cNvCxnSpPr/>
            <p:nvPr/>
          </p:nvCxnSpPr>
          <p:spPr>
            <a:xfrm flipV="1">
              <a:off x="6547572" y="597310"/>
              <a:ext cx="82679" cy="89525"/>
            </a:xfrm>
            <a:prstGeom prst="line">
              <a:avLst/>
            </a:prstGeom>
            <a:ln>
              <a:solidFill>
                <a:srgbClr val="7030A0"/>
              </a:solidFill>
              <a:headEnd type="triangle" w="med" len="med"/>
              <a:tailEnd type="none" w="med" len="med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6627772" y="597310"/>
              <a:ext cx="307279" cy="0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6535398" y="261496"/>
              <a:ext cx="399653" cy="0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flipV="1">
              <a:off x="6455198" y="264010"/>
              <a:ext cx="80200" cy="143170"/>
            </a:xfrm>
            <a:prstGeom prst="line">
              <a:avLst/>
            </a:prstGeom>
            <a:ln>
              <a:solidFill>
                <a:srgbClr val="7030A0"/>
              </a:solidFill>
              <a:headEnd type="triangle" w="med" len="med"/>
              <a:tailEnd type="none" w="med" len="med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flipH="1">
              <a:off x="8565347" y="1160248"/>
              <a:ext cx="2961" cy="273473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TextBox 221"/>
          <p:cNvSpPr txBox="1"/>
          <p:nvPr/>
        </p:nvSpPr>
        <p:spPr>
          <a:xfrm>
            <a:off x="8946556" y="4572336"/>
            <a:ext cx="103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End-</a:t>
            </a:r>
            <a:r>
              <a:rPr lang="en-US" sz="900" b="1" dirty="0">
                <a:solidFill>
                  <a:srgbClr val="F79646"/>
                </a:solidFill>
                <a:latin typeface="Segoe UI"/>
              </a:rPr>
              <a:t>Box </a:t>
            </a:r>
            <a:r>
              <a:rPr lang="en-US" sz="900" dirty="0">
                <a:solidFill>
                  <a:srgbClr val="F79646"/>
                </a:solidFill>
                <a:latin typeface="Segoe UI"/>
              </a:rPr>
              <a:t>(NA.CP02.</a:t>
            </a:r>
            <a:r>
              <a:rPr kumimoji="0" lang="en-US" sz="90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egoe UI"/>
              </a:rPr>
              <a:t>QVE)</a:t>
            </a:r>
          </a:p>
        </p:txBody>
      </p:sp>
      <p:sp>
        <p:nvSpPr>
          <p:cNvPr id="223" name="Rectangle 222"/>
          <p:cNvSpPr/>
          <p:nvPr/>
        </p:nvSpPr>
        <p:spPr>
          <a:xfrm flipH="1" flipV="1">
            <a:off x="8770809" y="4861930"/>
            <a:ext cx="101333" cy="145723"/>
          </a:xfrm>
          <a:prstGeom prst="rect">
            <a:avLst/>
          </a:prstGeom>
          <a:solidFill>
            <a:srgbClr val="F7964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4" name="Straight Connector 223"/>
          <p:cNvCxnSpPr/>
          <p:nvPr/>
        </p:nvCxnSpPr>
        <p:spPr>
          <a:xfrm flipH="1">
            <a:off x="8848725" y="4688826"/>
            <a:ext cx="167929" cy="221686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/>
          <p:cNvGrpSpPr/>
          <p:nvPr/>
        </p:nvGrpSpPr>
        <p:grpSpPr>
          <a:xfrm>
            <a:off x="2087782" y="4866456"/>
            <a:ext cx="152400" cy="246063"/>
            <a:chOff x="3052365" y="3244850"/>
            <a:chExt cx="152400" cy="246063"/>
          </a:xfrm>
        </p:grpSpPr>
        <p:sp>
          <p:nvSpPr>
            <p:cNvPr id="226" name="Oval 225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noFill/>
            <a:ln>
              <a:solidFill>
                <a:srgbClr val="DF898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27" name="Straight Connector 226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/>
          <p:cNvGrpSpPr/>
          <p:nvPr/>
        </p:nvGrpSpPr>
        <p:grpSpPr>
          <a:xfrm>
            <a:off x="3202567" y="4866456"/>
            <a:ext cx="152400" cy="246063"/>
            <a:chOff x="3052365" y="3244850"/>
            <a:chExt cx="152400" cy="246063"/>
          </a:xfrm>
        </p:grpSpPr>
        <p:sp>
          <p:nvSpPr>
            <p:cNvPr id="229" name="Oval 228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noFill/>
            <a:ln>
              <a:solidFill>
                <a:srgbClr val="DF898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30" name="Straight Connector 229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Group 230"/>
          <p:cNvGrpSpPr/>
          <p:nvPr/>
        </p:nvGrpSpPr>
        <p:grpSpPr>
          <a:xfrm>
            <a:off x="2310739" y="4866456"/>
            <a:ext cx="152400" cy="246063"/>
            <a:chOff x="3052365" y="3244850"/>
            <a:chExt cx="152400" cy="246063"/>
          </a:xfrm>
        </p:grpSpPr>
        <p:sp>
          <p:nvSpPr>
            <p:cNvPr id="232" name="Oval 231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noFill/>
            <a:ln>
              <a:solidFill>
                <a:srgbClr val="DF898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33" name="Straight Connector 232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>
            <a:off x="2533696" y="4866456"/>
            <a:ext cx="152400" cy="246063"/>
            <a:chOff x="3052365" y="3244850"/>
            <a:chExt cx="152400" cy="246063"/>
          </a:xfrm>
        </p:grpSpPr>
        <p:sp>
          <p:nvSpPr>
            <p:cNvPr id="235" name="Oval 234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noFill/>
            <a:ln>
              <a:solidFill>
                <a:srgbClr val="DF898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36" name="Straight Connector 235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7" name="Group 236"/>
          <p:cNvGrpSpPr/>
          <p:nvPr/>
        </p:nvGrpSpPr>
        <p:grpSpPr>
          <a:xfrm>
            <a:off x="2756653" y="4866456"/>
            <a:ext cx="152400" cy="246063"/>
            <a:chOff x="3052365" y="3244850"/>
            <a:chExt cx="152400" cy="246063"/>
          </a:xfrm>
        </p:grpSpPr>
        <p:sp>
          <p:nvSpPr>
            <p:cNvPr id="238" name="Oval 237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noFill/>
            <a:ln>
              <a:solidFill>
                <a:srgbClr val="DF898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39" name="Straight Connector 238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Group 239"/>
          <p:cNvGrpSpPr/>
          <p:nvPr/>
        </p:nvGrpSpPr>
        <p:grpSpPr>
          <a:xfrm>
            <a:off x="2979610" y="4866456"/>
            <a:ext cx="152400" cy="246063"/>
            <a:chOff x="3052365" y="3244850"/>
            <a:chExt cx="152400" cy="246063"/>
          </a:xfrm>
        </p:grpSpPr>
        <p:sp>
          <p:nvSpPr>
            <p:cNvPr id="241" name="Oval 240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noFill/>
            <a:ln>
              <a:solidFill>
                <a:srgbClr val="DF898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42" name="Straight Connector 241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/>
        </p:nvGrpSpPr>
        <p:grpSpPr>
          <a:xfrm>
            <a:off x="1774648" y="4130385"/>
            <a:ext cx="1616252" cy="809797"/>
            <a:chOff x="1774648" y="762923"/>
            <a:chExt cx="1616252" cy="809797"/>
          </a:xfrm>
        </p:grpSpPr>
        <p:cxnSp>
          <p:nvCxnSpPr>
            <p:cNvPr id="244" name="Straight Connector 243"/>
            <p:cNvCxnSpPr/>
            <p:nvPr/>
          </p:nvCxnSpPr>
          <p:spPr>
            <a:xfrm flipV="1">
              <a:off x="1790191" y="762923"/>
              <a:ext cx="0" cy="534061"/>
            </a:xfrm>
            <a:prstGeom prst="line">
              <a:avLst/>
            </a:prstGeom>
            <a:ln w="38100">
              <a:solidFill>
                <a:srgbClr val="F7964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>
              <a:off x="1776102" y="1563928"/>
              <a:ext cx="1614798" cy="0"/>
            </a:xfrm>
            <a:prstGeom prst="line">
              <a:avLst/>
            </a:prstGeom>
            <a:ln w="38100">
              <a:solidFill>
                <a:srgbClr val="F7964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>
              <a:off x="1774648" y="1424768"/>
              <a:ext cx="209126" cy="0"/>
            </a:xfrm>
            <a:prstGeom prst="line">
              <a:avLst/>
            </a:prstGeom>
            <a:ln w="38100">
              <a:solidFill>
                <a:srgbClr val="F7964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flipV="1">
              <a:off x="1790191" y="1410485"/>
              <a:ext cx="0" cy="162235"/>
            </a:xfrm>
            <a:prstGeom prst="line">
              <a:avLst/>
            </a:prstGeom>
            <a:ln w="38100">
              <a:solidFill>
                <a:srgbClr val="F7964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1774648" y="1288804"/>
              <a:ext cx="227050" cy="0"/>
            </a:xfrm>
            <a:prstGeom prst="line">
              <a:avLst/>
            </a:prstGeom>
            <a:ln w="38100">
              <a:solidFill>
                <a:srgbClr val="F7964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flipV="1">
              <a:off x="1982456" y="1271040"/>
              <a:ext cx="0" cy="170867"/>
            </a:xfrm>
            <a:prstGeom prst="line">
              <a:avLst/>
            </a:prstGeom>
            <a:ln w="38100">
              <a:solidFill>
                <a:srgbClr val="F7964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Group 249"/>
          <p:cNvGrpSpPr/>
          <p:nvPr/>
        </p:nvGrpSpPr>
        <p:grpSpPr>
          <a:xfrm>
            <a:off x="81841" y="3666414"/>
            <a:ext cx="4344236" cy="1031051"/>
            <a:chOff x="81841" y="298078"/>
            <a:chExt cx="4344236" cy="1031051"/>
          </a:xfrm>
        </p:grpSpPr>
        <p:cxnSp>
          <p:nvCxnSpPr>
            <p:cNvPr id="251" name="Straight Connector 250"/>
            <p:cNvCxnSpPr/>
            <p:nvPr/>
          </p:nvCxnSpPr>
          <p:spPr>
            <a:xfrm>
              <a:off x="807149" y="627656"/>
              <a:ext cx="1078151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flipH="1">
              <a:off x="1790191" y="1006721"/>
              <a:ext cx="672949" cy="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TextBox 252"/>
            <p:cNvSpPr txBox="1"/>
            <p:nvPr/>
          </p:nvSpPr>
          <p:spPr>
            <a:xfrm>
              <a:off x="2548668" y="298078"/>
              <a:ext cx="1877409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Cryo-distribution </a:t>
              </a:r>
              <a:b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line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(NA.CP02.QLR+QLM)</a:t>
              </a:r>
            </a:p>
            <a:p>
              <a:pPr>
                <a:defRPr/>
              </a:pPr>
              <a:r>
                <a:rPr lang="en-US" sz="1000" dirty="0"/>
                <a:t>(Only </a:t>
              </a:r>
              <a:r>
                <a:rPr lang="en-US" sz="1000" dirty="0">
                  <a:solidFill>
                    <a:srgbClr val="7030A0"/>
                  </a:solidFill>
                </a:rPr>
                <a:t>Helium</a:t>
              </a:r>
              <a:r>
                <a:rPr lang="en-US" sz="1000" dirty="0"/>
                <a:t> is used as the cooling fluid)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81841" y="369311"/>
              <a:ext cx="1002324" cy="516692"/>
            </a:xfrm>
            <a:prstGeom prst="rect">
              <a:avLst/>
            </a:prstGeom>
            <a:solidFill>
              <a:srgbClr val="C4BD97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Storage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(NA.CP03.xSx)</a:t>
              </a:r>
            </a:p>
          </p:txBody>
        </p:sp>
        <p:cxnSp>
          <p:nvCxnSpPr>
            <p:cNvPr id="255" name="Straight Connector 254"/>
            <p:cNvCxnSpPr/>
            <p:nvPr/>
          </p:nvCxnSpPr>
          <p:spPr>
            <a:xfrm flipH="1">
              <a:off x="2462292" y="741729"/>
              <a:ext cx="139117" cy="264992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Rectangle 255"/>
            <p:cNvSpPr/>
            <p:nvPr/>
          </p:nvSpPr>
          <p:spPr>
            <a:xfrm>
              <a:off x="1250081" y="369335"/>
              <a:ext cx="1002324" cy="5166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Cryoplant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(NA.CP01)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489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52299B-3CB8-D792-D4F4-03B717A21D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A8DBC-6CD6-792D-7025-99DA307F7A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QSYS info for the DMS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6B64B-27BA-6477-77A2-DD6F1019A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6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2767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20ABC-D033-8E09-71A4-5558CB8DC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75" y="74539"/>
            <a:ext cx="10515600" cy="884477"/>
          </a:xfrm>
        </p:spPr>
        <p:txBody>
          <a:bodyPr/>
          <a:lstStyle/>
          <a:p>
            <a:r>
              <a:rPr lang="en-US" dirty="0"/>
              <a:t>Status: 2</a:t>
            </a:r>
            <a:r>
              <a:rPr lang="en-US" baseline="30000" dirty="0"/>
              <a:t>nd</a:t>
            </a:r>
            <a:r>
              <a:rPr lang="en-US" dirty="0"/>
              <a:t> ACC meeting 2025</a:t>
            </a:r>
            <a:endParaRPr lang="nl-B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C322D5-D362-83F5-0418-77657EEF0004}"/>
              </a:ext>
            </a:extLst>
          </p:cNvPr>
          <p:cNvGraphicFramePr>
            <a:graphicFrameLocks noGrp="1"/>
          </p:cNvGraphicFramePr>
          <p:nvPr/>
        </p:nvGraphicFramePr>
        <p:xfrm>
          <a:off x="8171834" y="841303"/>
          <a:ext cx="3613998" cy="4987152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1294015">
                  <a:extLst>
                    <a:ext uri="{9D8B030D-6E8A-4147-A177-3AD203B41FA5}">
                      <a16:colId xmlns:a16="http://schemas.microsoft.com/office/drawing/2014/main" val="4137769988"/>
                    </a:ext>
                  </a:extLst>
                </a:gridCol>
                <a:gridCol w="776933">
                  <a:extLst>
                    <a:ext uri="{9D8B030D-6E8A-4147-A177-3AD203B41FA5}">
                      <a16:colId xmlns:a16="http://schemas.microsoft.com/office/drawing/2014/main" val="831457948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745185795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586430159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452770258"/>
                    </a:ext>
                  </a:extLst>
                </a:gridCol>
              </a:tblGrid>
              <a:tr h="259473">
                <a:tc>
                  <a:txBody>
                    <a:bodyPr/>
                    <a:lstStyle/>
                    <a:p>
                      <a:r>
                        <a:rPr lang="en-US" sz="1000"/>
                        <a:t>Property Name</a:t>
                      </a:r>
                      <a:endParaRPr lang="nl-BE" sz="10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Data Type</a:t>
                      </a:r>
                      <a:endParaRPr lang="nl-BE" sz="10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Unit</a:t>
                      </a:r>
                      <a:endParaRPr lang="nl-BE" sz="10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Status</a:t>
                      </a:r>
                      <a:endParaRPr lang="nl-BE" sz="10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Value</a:t>
                      </a:r>
                      <a:endParaRPr lang="nl-BE" sz="10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1109805670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 err="1"/>
                        <a:t>ElementOwner</a:t>
                      </a:r>
                      <a:endParaRPr lang="nl-BE" sz="500"/>
                    </a:p>
                  </a:txBody>
                  <a:tcPr marL="23145" marR="23145" marT="11573" marB="11573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String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3456669555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 err="1"/>
                        <a:t>WindchillNo</a:t>
                      </a:r>
                      <a:endParaRPr lang="nl-BE" sz="500"/>
                    </a:p>
                  </a:txBody>
                  <a:tcPr marL="23145" marR="23145" marT="11573" marB="11573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String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3950131683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 err="1"/>
                        <a:t>InputVoltage</a:t>
                      </a:r>
                      <a:endParaRPr lang="nl-BE" sz="500"/>
                    </a:p>
                  </a:txBody>
                  <a:tcPr marL="23145" marR="23145" marT="11573" marB="1157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Float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V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2284222222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/>
                        <a:t>InputCurrent</a:t>
                      </a:r>
                    </a:p>
                  </a:txBody>
                  <a:tcPr marL="23145" marR="23145" marT="11573" marB="1157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Float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A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530700333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/>
                        <a:t>EarthingTopology</a:t>
                      </a:r>
                    </a:p>
                  </a:txBody>
                  <a:tcPr marL="23145" marR="23145" marT="11573" marB="1157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String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(3)PH-N-PE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3642114509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/>
                        <a:t>RatedElectricalInputPowerApparent</a:t>
                      </a:r>
                    </a:p>
                  </a:txBody>
                  <a:tcPr marL="23145" marR="23145" marT="11573" marB="1157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Float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VA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3090522916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 err="1"/>
                        <a:t>RatedElectricalInputPowerActive</a:t>
                      </a:r>
                      <a:endParaRPr lang="nl-BE" sz="500"/>
                    </a:p>
                  </a:txBody>
                  <a:tcPr marL="23145" marR="23145" marT="11573" marB="1157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Float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W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3313577293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 err="1"/>
                        <a:t>ActivePowerFullBeam</a:t>
                      </a:r>
                      <a:endParaRPr lang="nl-BE" sz="500"/>
                    </a:p>
                  </a:txBody>
                  <a:tcPr marL="23145" marR="23145" marT="11573" marB="1157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Float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W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1857619634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/>
                        <a:t>CoolingWaterInletTemperatureMin</a:t>
                      </a:r>
                    </a:p>
                  </a:txBody>
                  <a:tcPr marL="23145" marR="23145" marT="11573" marB="1157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Float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degC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3005978648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/>
                        <a:t>CoolingWaterInletTemperatureMax</a:t>
                      </a:r>
                    </a:p>
                  </a:txBody>
                  <a:tcPr marL="23145" marR="23145" marT="11573" marB="1157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Float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degC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2900261083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/>
                        <a:t>CoolingWaterInletTemperatureFluct</a:t>
                      </a:r>
                    </a:p>
                  </a:txBody>
                  <a:tcPr marL="23145" marR="23145" marT="11573" marB="1157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Float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nl-BE" sz="500" err="1"/>
                        <a:t>degC</a:t>
                      </a:r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2384474780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 err="1"/>
                        <a:t>CoolingWaterType</a:t>
                      </a:r>
                      <a:endParaRPr lang="nl-BE" sz="500"/>
                    </a:p>
                  </a:txBody>
                  <a:tcPr marL="23145" marR="23145" marT="11573" marB="1157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String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2372465174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/>
                        <a:t>CoolingWaterInletPressureMin</a:t>
                      </a:r>
                    </a:p>
                  </a:txBody>
                  <a:tcPr marL="23145" marR="23145" marT="11573" marB="1157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Float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barg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2557009070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/>
                        <a:t>CoolingWaterInletPressureMax</a:t>
                      </a:r>
                    </a:p>
                  </a:txBody>
                  <a:tcPr marL="23145" marR="23145" marT="11573" marB="1157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Float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barg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1666257682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/>
                        <a:t>CoolingWaterPressureDropNom</a:t>
                      </a:r>
                    </a:p>
                  </a:txBody>
                  <a:tcPr marL="23145" marR="23145" marT="11573" marB="1157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 err="1"/>
                        <a:t>Float</a:t>
                      </a:r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bar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735212845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/>
                        <a:t>CoolingWaterFlowNom</a:t>
                      </a:r>
                    </a:p>
                  </a:txBody>
                  <a:tcPr marL="23145" marR="23145" marT="11573" marB="1157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Float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l.min-1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1979631855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 err="1"/>
                        <a:t>CoolingPower</a:t>
                      </a:r>
                      <a:endParaRPr lang="nl-BE" sz="500"/>
                    </a:p>
                  </a:txBody>
                  <a:tcPr marL="23145" marR="23145" marT="11573" marB="1157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Float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W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4250603918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/>
                        <a:t>CompressedAirInletPressureMin</a:t>
                      </a:r>
                    </a:p>
                  </a:txBody>
                  <a:tcPr marL="23145" marR="23145" marT="11573" marB="11573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Float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barg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3016752102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/>
                        <a:t>CompressedAirInletPressureMax</a:t>
                      </a:r>
                    </a:p>
                  </a:txBody>
                  <a:tcPr marL="23145" marR="23145" marT="11573" marB="11573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Float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barg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515203147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/>
                        <a:t>CompressedAirInletPressureNom</a:t>
                      </a:r>
                    </a:p>
                  </a:txBody>
                  <a:tcPr marL="23145" marR="23145" marT="11573" marB="11573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Float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barg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802167197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/>
                        <a:t>CompressedAirVolumetricFlowRateNom</a:t>
                      </a:r>
                    </a:p>
                  </a:txBody>
                  <a:tcPr marL="23145" marR="23145" marT="11573" marB="11573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Float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m3.h-1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1961268368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/>
                        <a:t>CompressedAirVolumetricFlowRateMax</a:t>
                      </a:r>
                    </a:p>
                  </a:txBody>
                  <a:tcPr marL="23145" marR="23145" marT="11573" marB="11573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Float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m3.h-1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67910138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 err="1"/>
                        <a:t>VolumetricFlowRateDurationMax</a:t>
                      </a:r>
                      <a:endParaRPr lang="nl-BE" sz="500"/>
                    </a:p>
                  </a:txBody>
                  <a:tcPr marL="23145" marR="23145" marT="11573" marB="11573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Float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s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2089658985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 err="1"/>
                        <a:t>RatedHeatDissipationToWater</a:t>
                      </a:r>
                      <a:endParaRPr lang="nl-BE" sz="500"/>
                    </a:p>
                  </a:txBody>
                  <a:tcPr marL="23145" marR="23145" marT="11573" marB="11573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Float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W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1500313619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/>
                        <a:t>RatedHeatDissipationToAir</a:t>
                      </a:r>
                    </a:p>
                  </a:txBody>
                  <a:tcPr marL="23145" marR="23145" marT="11573" marB="11573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Float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W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4007160759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/>
                        <a:t>OperationalTemperatureMin</a:t>
                      </a:r>
                    </a:p>
                  </a:txBody>
                  <a:tcPr marL="23145" marR="23145" marT="11573" marB="11573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Float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degC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3620475497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/>
                        <a:t>OperationalTemperatureMax</a:t>
                      </a:r>
                    </a:p>
                  </a:txBody>
                  <a:tcPr marL="23145" marR="23145" marT="11573" marB="11573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Float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degC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3555417986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 err="1"/>
                        <a:t>OperationalHumidityMin</a:t>
                      </a:r>
                      <a:endParaRPr lang="nl-BE" sz="500"/>
                    </a:p>
                  </a:txBody>
                  <a:tcPr marL="23145" marR="23145" marT="11573" marB="11573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Float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percent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413040375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nl-BE" sz="500" err="1"/>
                        <a:t>OperationalHumidityMax</a:t>
                      </a:r>
                      <a:endParaRPr lang="nl-BE" sz="500"/>
                    </a:p>
                  </a:txBody>
                  <a:tcPr marL="23145" marR="23145" marT="11573" marB="11573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Float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nl-BE" sz="500"/>
                        <a:t>percent</a:t>
                      </a:r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3529372233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en-US" sz="500" err="1"/>
                        <a:t>WaterConnectionType</a:t>
                      </a:r>
                      <a:endParaRPr lang="nl-BE" sz="500"/>
                    </a:p>
                  </a:txBody>
                  <a:tcPr marL="23145" marR="23145" marT="11573" marB="1157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/>
                        <a:t>String</a:t>
                      </a:r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1199599949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dirty="0" err="1"/>
                        <a:t>WaterConnectionDiameter</a:t>
                      </a:r>
                      <a:endParaRPr lang="nl-BE" sz="500" dirty="0"/>
                    </a:p>
                    <a:p>
                      <a:endParaRPr lang="nl-BE" sz="500" dirty="0"/>
                    </a:p>
                  </a:txBody>
                  <a:tcPr marL="23145" marR="23145" marT="11573" marB="1157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/>
                        <a:t>Float</a:t>
                      </a:r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r>
                        <a:rPr lang="en-US" sz="500"/>
                        <a:t>inch</a:t>
                      </a:r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1606174341"/>
                  </a:ext>
                </a:extLst>
              </a:tr>
              <a:tr h="146843">
                <a:tc>
                  <a:txBody>
                    <a:bodyPr/>
                    <a:lstStyle/>
                    <a:p>
                      <a:r>
                        <a:rPr lang="en-US" sz="500" err="1"/>
                        <a:t>WaterConnector</a:t>
                      </a:r>
                      <a:endParaRPr lang="nl-BE" sz="500"/>
                    </a:p>
                  </a:txBody>
                  <a:tcPr marL="23145" marR="23145" marT="11573" marB="1157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/>
                        <a:t>String</a:t>
                      </a:r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/>
                    </a:p>
                  </a:txBody>
                  <a:tcPr marL="23145" marR="23145" marT="11573" marB="11573" anchor="ctr"/>
                </a:tc>
                <a:tc>
                  <a:txBody>
                    <a:bodyPr/>
                    <a:lstStyle/>
                    <a:p>
                      <a:endParaRPr lang="nl-BE" sz="500" dirty="0"/>
                    </a:p>
                  </a:txBody>
                  <a:tcPr marL="23145" marR="23145" marT="11573" marB="11573" anchor="ctr"/>
                </a:tc>
                <a:extLst>
                  <a:ext uri="{0D108BD9-81ED-4DB2-BD59-A6C34878D82A}">
                    <a16:rowId xmlns:a16="http://schemas.microsoft.com/office/drawing/2014/main" val="28878559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31FEBFD-A400-DBB9-B27A-61925357E8AD}"/>
              </a:ext>
            </a:extLst>
          </p:cNvPr>
          <p:cNvSpPr txBox="1"/>
          <p:nvPr/>
        </p:nvSpPr>
        <p:spPr>
          <a:xfrm>
            <a:off x="406168" y="956625"/>
            <a:ext cx="733363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Make sure all mandatory field are filled: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General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Power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Cooling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Pneumatics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97132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HVAC</a:t>
            </a:r>
            <a:endParaRPr kumimoji="0" lang="nl-B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Status</a:t>
            </a: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set </a:t>
            </a:r>
            <a:r>
              <a:rPr kumimoji="0" 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</a:t>
            </a: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‘Y’ </a:t>
            </a:r>
            <a:r>
              <a:rPr kumimoji="0" 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if</a:t>
            </a: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value</a:t>
            </a: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is </a:t>
            </a:r>
            <a:r>
              <a:rPr kumimoji="0" 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definite</a:t>
            </a:r>
            <a:endParaRPr kumimoji="0" lang="nl-B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‘N</a:t>
            </a: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’ </a:t>
            </a:r>
            <a:r>
              <a:rPr kumimoji="0" 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if</a:t>
            </a: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value</a:t>
            </a: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is </a:t>
            </a:r>
            <a:r>
              <a:rPr kumimoji="0" 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preliminary</a:t>
            </a:r>
            <a:endParaRPr kumimoji="0" lang="nl-B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‘NA’ </a:t>
            </a:r>
            <a:r>
              <a:rPr kumimoji="0" 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if</a:t>
            </a: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Not</a:t>
            </a: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Applicable</a:t>
            </a:r>
            <a:endParaRPr kumimoji="0" lang="nl-B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If</a:t>
            </a: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 </a:t>
            </a: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pipe/</a:t>
            </a:r>
            <a:r>
              <a:rPr kumimoji="0" lang="nl-BE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hose</a:t>
            </a: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nl-BE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connection</a:t>
            </a: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is </a:t>
            </a:r>
            <a:r>
              <a:rPr kumimoji="0" 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needed</a:t>
            </a: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</a:t>
            </a: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gas(+air) </a:t>
            </a:r>
            <a:r>
              <a:rPr kumimoji="0" 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</a:t>
            </a: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/or water, 3 </a:t>
            </a:r>
            <a:r>
              <a:rPr kumimoji="0" 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additional</a:t>
            </a: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properties</a:t>
            </a: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can</a:t>
            </a: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</a:t>
            </a: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specified</a:t>
            </a: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</a:t>
            </a:r>
            <a:r>
              <a:rPr kumimoji="0" 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using</a:t>
            </a: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‘Water’ </a:t>
            </a:r>
            <a:r>
              <a:rPr kumimoji="0" 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</a:t>
            </a: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‘Gas’ prefix: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ConnectionType</a:t>
            </a: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</a:t>
            </a:r>
            <a:r>
              <a:rPr kumimoji="0" lang="nl-B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Flange</a:t>
            </a: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or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Twin ferrule tube fitting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with NPT thread, ISO thread, BSPP thread, BSPT thread, SAE/MS straight thread, welding end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ConnectionDiameter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inner diameter in inches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Connector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specification in detail, so it is clear for NFS which counterpart needs to be foreseen.  E.g. for cooling connections of SSA: PN40 EN 1092-1, DN 50 (Heco__FL-060-040-4)</a:t>
            </a:r>
            <a:endParaRPr kumimoji="0" lang="nl-B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52197F-32B1-BC7E-9CF6-2592A2EEA601}"/>
              </a:ext>
            </a:extLst>
          </p:cNvPr>
          <p:cNvSpPr txBox="1"/>
          <p:nvPr/>
        </p:nvSpPr>
        <p:spPr>
          <a:xfrm>
            <a:off x="937405" y="5459123"/>
            <a:ext cx="237840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Deadline: End of May</a:t>
            </a:r>
            <a:endParaRPr kumimoji="0" lang="nl-BE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2CA5FF-0F54-5800-ECA9-D8CC3B312AA5}"/>
              </a:ext>
            </a:extLst>
          </p:cNvPr>
          <p:cNvSpPr/>
          <p:nvPr/>
        </p:nvSpPr>
        <p:spPr>
          <a:xfrm>
            <a:off x="8102601" y="5335140"/>
            <a:ext cx="3767666" cy="493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86C64-C07F-7550-C2B8-A29C23D53A99}"/>
              </a:ext>
            </a:extLst>
          </p:cNvPr>
          <p:cNvSpPr txBox="1"/>
          <p:nvPr/>
        </p:nvSpPr>
        <p:spPr>
          <a:xfrm>
            <a:off x="3633051" y="4884099"/>
            <a:ext cx="2943242" cy="1754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Still to be completed: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CRYO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Power VAC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BD electronics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RFQ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CAV HVAC </a:t>
            </a:r>
            <a:r>
              <a:rPr lang="nl-BE" dirty="0" err="1"/>
              <a:t>requirements</a:t>
            </a:r>
            <a:endParaRPr lang="nl-B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14D0BE-B27F-9A22-F647-9F5E2E332BFE}"/>
              </a:ext>
            </a:extLst>
          </p:cNvPr>
          <p:cNvCxnSpPr/>
          <p:nvPr/>
        </p:nvCxnSpPr>
        <p:spPr>
          <a:xfrm flipH="1" flipV="1">
            <a:off x="7131004" y="4493059"/>
            <a:ext cx="960449" cy="10854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302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EEDC9-8681-0944-6E80-A305AE929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8</a:t>
            </a:fld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F6B83-824F-666D-4369-4BE07908D9E7}"/>
              </a:ext>
            </a:extLst>
          </p:cNvPr>
          <p:cNvSpPr txBox="1"/>
          <p:nvPr/>
        </p:nvSpPr>
        <p:spPr>
          <a:xfrm>
            <a:off x="405839" y="419322"/>
            <a:ext cx="7396771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FF0000"/>
                </a:solidFill>
              </a:rPr>
              <a:t>LB-Sxx</a:t>
            </a:r>
            <a:r>
              <a:rPr lang="en-GB" sz="1400" b="1" dirty="0"/>
              <a:t>:</a:t>
            </a:r>
            <a:r>
              <a:rPr lang="en-GB" sz="1400" b="1" dirty="0">
                <a:solidFill>
                  <a:srgbClr val="00B050"/>
                </a:solidFill>
              </a:rPr>
              <a:t>QMST-01</a:t>
            </a:r>
            <a:r>
              <a:rPr lang="en-GB" sz="1400" b="1" dirty="0"/>
              <a:t>:</a:t>
            </a:r>
            <a:r>
              <a:rPr lang="en-GB" sz="1400" b="1" dirty="0">
                <a:solidFill>
                  <a:srgbClr val="00B0F0"/>
                </a:solidFill>
              </a:rPr>
              <a:t>CV-123</a:t>
            </a:r>
          </a:p>
          <a:p>
            <a:r>
              <a:rPr lang="en-GB" sz="1400" dirty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FF0000"/>
                </a:solidFill>
              </a:rPr>
              <a:t>LB-</a:t>
            </a:r>
            <a:r>
              <a:rPr lang="en-GB" sz="1400" b="1" dirty="0" err="1">
                <a:solidFill>
                  <a:srgbClr val="FF0000"/>
                </a:solidFill>
              </a:rPr>
              <a:t>Sxx</a:t>
            </a:r>
            <a:r>
              <a:rPr lang="en-GB" sz="1400" dirty="0"/>
              <a:t> = the section of the linac, from 00-30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00B050"/>
                </a:solidFill>
              </a:rPr>
              <a:t>QMST-01</a:t>
            </a:r>
            <a:r>
              <a:rPr lang="en-GB" sz="1400" dirty="0"/>
              <a:t> = the QMST component on that section. We only have 1x QMST per section, so it is always QMST-01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00B0F0"/>
                </a:solidFill>
              </a:rPr>
              <a:t>CV-123</a:t>
            </a:r>
            <a:r>
              <a:rPr lang="en-GB" sz="1400" dirty="0"/>
              <a:t> = The component in question. In this case I am imposing (for now) to match our instrumentation naming convention, so we keep the numbering as we like. For the database, there is no sub-classes (tbc)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954F6C-25E3-6423-B4B9-69B9BA91E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634" y="358885"/>
            <a:ext cx="2259925" cy="18158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0AED5-15FA-562B-36F0-0593429B04D7}"/>
              </a:ext>
            </a:extLst>
          </p:cNvPr>
          <p:cNvSpPr txBox="1"/>
          <p:nvPr/>
        </p:nvSpPr>
        <p:spPr>
          <a:xfrm>
            <a:off x="366566" y="2569988"/>
            <a:ext cx="687188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Notes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Section </a:t>
            </a:r>
            <a:r>
              <a:rPr lang="en-US" sz="1400" dirty="0">
                <a:solidFill>
                  <a:srgbClr val="FF0000"/>
                </a:solidFill>
              </a:rPr>
              <a:t>LB-S01 </a:t>
            </a:r>
            <a:r>
              <a:rPr lang="en-US" sz="1400" dirty="0"/>
              <a:t>contains also the QVE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QLM outside of LTU (chicane and AUB) will have another section (</a:t>
            </a:r>
            <a:r>
              <a:rPr lang="en-US" sz="1400" u="sng" dirty="0"/>
              <a:t>not</a:t>
            </a:r>
            <a:r>
              <a:rPr lang="en-US" sz="1400" dirty="0"/>
              <a:t> LB-xxx)</a:t>
            </a:r>
          </a:p>
          <a:p>
            <a:endParaRPr lang="en-US" sz="1400" u="sng" dirty="0"/>
          </a:p>
          <a:p>
            <a:r>
              <a:rPr lang="en-US" sz="1400" u="sng" dirty="0"/>
              <a:t>To be clarified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Where do we put the QLM within the LTU?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LB-S01 or LB-TS? Up to Lennert to define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270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348BB6-5CF9-4AA2-B6D6-780238E723FD}"/>
              </a:ext>
            </a:extLst>
          </p:cNvPr>
          <p:cNvSpPr/>
          <p:nvPr/>
        </p:nvSpPr>
        <p:spPr>
          <a:xfrm>
            <a:off x="2877222" y="3205793"/>
            <a:ext cx="2735580" cy="100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00FA7A71-99B5-9106-4FC3-9620496755ED}"/>
              </a:ext>
            </a:extLst>
          </p:cNvPr>
          <p:cNvSpPr/>
          <p:nvPr/>
        </p:nvSpPr>
        <p:spPr>
          <a:xfrm rot="16200000">
            <a:off x="3950524" y="3011507"/>
            <a:ext cx="443708" cy="1488857"/>
          </a:xfrm>
          <a:prstGeom prst="can">
            <a:avLst/>
          </a:prstGeom>
          <a:solidFill>
            <a:srgbClr val="99FF99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EEDC9-8681-0944-6E80-A305AE929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9</a:t>
            </a:fld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F6B83-824F-666D-4369-4BE07908D9E7}"/>
              </a:ext>
            </a:extLst>
          </p:cNvPr>
          <p:cNvSpPr txBox="1"/>
          <p:nvPr/>
        </p:nvSpPr>
        <p:spPr>
          <a:xfrm>
            <a:off x="405839" y="419322"/>
            <a:ext cx="7396771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FF0000"/>
                </a:solidFill>
              </a:rPr>
              <a:t>LB-Sxx</a:t>
            </a:r>
            <a:r>
              <a:rPr lang="en-GB" sz="1400" b="1" dirty="0"/>
              <a:t>:</a:t>
            </a:r>
            <a:r>
              <a:rPr lang="en-GB" sz="1400" b="1" dirty="0">
                <a:solidFill>
                  <a:srgbClr val="00B050"/>
                </a:solidFill>
              </a:rPr>
              <a:t>CRYO-QM-01</a:t>
            </a:r>
            <a:r>
              <a:rPr lang="en-GB" sz="1400" b="1" dirty="0"/>
              <a:t>:</a:t>
            </a:r>
            <a:r>
              <a:rPr lang="en-GB" sz="1400" b="1" dirty="0">
                <a:solidFill>
                  <a:srgbClr val="00B0F0"/>
                </a:solidFill>
              </a:rPr>
              <a:t>CV123</a:t>
            </a:r>
          </a:p>
          <a:p>
            <a:r>
              <a:rPr lang="en-GB" sz="1400" dirty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FF0000"/>
                </a:solidFill>
              </a:rPr>
              <a:t>LB-</a:t>
            </a:r>
            <a:r>
              <a:rPr lang="en-GB" sz="1400" b="1" dirty="0" err="1">
                <a:solidFill>
                  <a:srgbClr val="FF0000"/>
                </a:solidFill>
              </a:rPr>
              <a:t>Sxx</a:t>
            </a:r>
            <a:r>
              <a:rPr lang="en-GB" sz="1400" dirty="0"/>
              <a:t> = the section of the linac, from 00-30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00B050"/>
                </a:solidFill>
              </a:rPr>
              <a:t>CRYO-QM-01</a:t>
            </a:r>
            <a:r>
              <a:rPr lang="en-GB" sz="1400" dirty="0"/>
              <a:t> = the QMST component on that section. We only have 1x QMST per section, so it is always QMST-01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00B0F0"/>
                </a:solidFill>
              </a:rPr>
              <a:t>CV123</a:t>
            </a:r>
            <a:r>
              <a:rPr lang="en-GB" sz="1400" dirty="0"/>
              <a:t> = The component in question. In this case I am imposing (for now) to match our instrumentation naming convention, so we keep the numbering as we like. For the database, there is no sub-classes (tbc)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954F6C-25E3-6423-B4B9-69B9BA91E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634" y="358885"/>
            <a:ext cx="2259925" cy="1815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0BC8F7-D282-7B04-84C0-DEA6B049C278}"/>
              </a:ext>
            </a:extLst>
          </p:cNvPr>
          <p:cNvSpPr txBox="1"/>
          <p:nvPr/>
        </p:nvSpPr>
        <p:spPr>
          <a:xfrm>
            <a:off x="1987475" y="2729645"/>
            <a:ext cx="1154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FF0000"/>
                </a:solidFill>
              </a:rPr>
              <a:t>LB-</a:t>
            </a:r>
            <a:r>
              <a:rPr lang="en-GB" sz="1800" b="1" dirty="0" err="1">
                <a:solidFill>
                  <a:srgbClr val="FF0000"/>
                </a:solidFill>
              </a:rPr>
              <a:t>Sxx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618300-5E5E-580D-492F-2AC80D790000}"/>
              </a:ext>
            </a:extLst>
          </p:cNvPr>
          <p:cNvCxnSpPr/>
          <p:nvPr/>
        </p:nvCxnSpPr>
        <p:spPr>
          <a:xfrm>
            <a:off x="2830827" y="3077780"/>
            <a:ext cx="350520" cy="40386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ylinder 10">
            <a:extLst>
              <a:ext uri="{FF2B5EF4-FFF2-40B4-BE49-F238E27FC236}">
                <a16:creationId xmlns:a16="http://schemas.microsoft.com/office/drawing/2014/main" id="{D91FD5A8-4131-1E9C-42D6-59DDF00744CB}"/>
              </a:ext>
            </a:extLst>
          </p:cNvPr>
          <p:cNvSpPr/>
          <p:nvPr/>
        </p:nvSpPr>
        <p:spPr>
          <a:xfrm rot="16200000">
            <a:off x="4019444" y="3093385"/>
            <a:ext cx="369332" cy="1352550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83A50-4D10-E74B-E32F-A3943A2DCBBA}"/>
              </a:ext>
            </a:extLst>
          </p:cNvPr>
          <p:cNvSpPr txBox="1"/>
          <p:nvPr/>
        </p:nvSpPr>
        <p:spPr>
          <a:xfrm>
            <a:off x="5188950" y="2502656"/>
            <a:ext cx="1371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7030A0"/>
                </a:solidFill>
              </a:rPr>
              <a:t>QM-LB-25</a:t>
            </a:r>
            <a:endParaRPr lang="en-GB" dirty="0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B3BB55-C139-3698-C3F8-84AEDD70A63C}"/>
              </a:ext>
            </a:extLst>
          </p:cNvPr>
          <p:cNvCxnSpPr/>
          <p:nvPr/>
        </p:nvCxnSpPr>
        <p:spPr>
          <a:xfrm flipH="1">
            <a:off x="4610100" y="2804160"/>
            <a:ext cx="1036320" cy="9296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ylinder 14">
            <a:extLst>
              <a:ext uri="{FF2B5EF4-FFF2-40B4-BE49-F238E27FC236}">
                <a16:creationId xmlns:a16="http://schemas.microsoft.com/office/drawing/2014/main" id="{901EC72E-2318-83A6-B36E-BCEB30A8EC3C}"/>
              </a:ext>
            </a:extLst>
          </p:cNvPr>
          <p:cNvSpPr/>
          <p:nvPr/>
        </p:nvSpPr>
        <p:spPr>
          <a:xfrm rot="16200000">
            <a:off x="3873430" y="4351585"/>
            <a:ext cx="734199" cy="1352550"/>
          </a:xfrm>
          <a:prstGeom prst="can">
            <a:avLst/>
          </a:prstGeom>
          <a:solidFill>
            <a:srgbClr val="99FF99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29D78F1A-0FC9-6F63-9463-327B58B94854}"/>
              </a:ext>
            </a:extLst>
          </p:cNvPr>
          <p:cNvSpPr/>
          <p:nvPr/>
        </p:nvSpPr>
        <p:spPr>
          <a:xfrm>
            <a:off x="4411980" y="4822120"/>
            <a:ext cx="213360" cy="20574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98F50-542D-69B7-F725-02D5570C7B1D}"/>
              </a:ext>
            </a:extLst>
          </p:cNvPr>
          <p:cNvSpPr txBox="1"/>
          <p:nvPr/>
        </p:nvSpPr>
        <p:spPr>
          <a:xfrm>
            <a:off x="5310869" y="4548038"/>
            <a:ext cx="366956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B0F0"/>
                </a:solidFill>
              </a:rPr>
              <a:t>TT123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B0F0"/>
                </a:solidFill>
              </a:rPr>
              <a:t>Class/sub-class: TT-CX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B0F0"/>
                </a:solidFill>
              </a:rPr>
              <a:t>Functional location shown on PID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CEBFC6-ECDC-AEE4-DC6C-6C50469203D6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4625340" y="4767576"/>
            <a:ext cx="685530" cy="15741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5BAE3-655A-F2A4-A72A-9EAA51536378}"/>
              </a:ext>
            </a:extLst>
          </p:cNvPr>
          <p:cNvSpPr txBox="1"/>
          <p:nvPr/>
        </p:nvSpPr>
        <p:spPr>
          <a:xfrm>
            <a:off x="659129" y="4363372"/>
            <a:ext cx="2613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FF0000"/>
                </a:solidFill>
              </a:rPr>
              <a:t>LB-Sxx</a:t>
            </a:r>
            <a:r>
              <a:rPr lang="en-GB" sz="1800" b="1" dirty="0"/>
              <a:t>:</a:t>
            </a:r>
            <a:r>
              <a:rPr lang="en-GB" sz="1800" b="1" dirty="0">
                <a:solidFill>
                  <a:srgbClr val="00B050"/>
                </a:solidFill>
              </a:rPr>
              <a:t>CRYO-QM-01</a:t>
            </a:r>
            <a:endParaRPr lang="en-GB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5C92E4-E6D9-5CE7-D2EF-F8AE2D895354}"/>
              </a:ext>
            </a:extLst>
          </p:cNvPr>
          <p:cNvCxnSpPr>
            <a:cxnSpLocks/>
          </p:cNvCxnSpPr>
          <p:nvPr/>
        </p:nvCxnSpPr>
        <p:spPr>
          <a:xfrm>
            <a:off x="3040380" y="4595612"/>
            <a:ext cx="523874" cy="1719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15B2C64-613C-E8D5-9A68-0DCA292406FF}"/>
              </a:ext>
            </a:extLst>
          </p:cNvPr>
          <p:cNvSpPr txBox="1"/>
          <p:nvPr/>
        </p:nvSpPr>
        <p:spPr>
          <a:xfrm>
            <a:off x="3615555" y="5169423"/>
            <a:ext cx="13525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/>
              <a:t>Cryomodule slot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4BB213-C75E-E7F5-C6B3-D1284F697198}"/>
              </a:ext>
            </a:extLst>
          </p:cNvPr>
          <p:cNvSpPr txBox="1"/>
          <p:nvPr/>
        </p:nvSpPr>
        <p:spPr>
          <a:xfrm>
            <a:off x="1127682" y="3452647"/>
            <a:ext cx="1809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B050"/>
                </a:solidFill>
              </a:rPr>
              <a:t>CRYO-QM-01</a:t>
            </a:r>
            <a:endParaRPr lang="en-GB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3C0707-CC04-D4EA-2723-FBAE2E16BF3F}"/>
              </a:ext>
            </a:extLst>
          </p:cNvPr>
          <p:cNvCxnSpPr>
            <a:cxnSpLocks/>
          </p:cNvCxnSpPr>
          <p:nvPr/>
        </p:nvCxnSpPr>
        <p:spPr>
          <a:xfrm>
            <a:off x="2718771" y="3637313"/>
            <a:ext cx="707164" cy="1176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C66CD3-EED1-7378-54C0-B59ED1C06084}"/>
              </a:ext>
            </a:extLst>
          </p:cNvPr>
          <p:cNvSpPr txBox="1"/>
          <p:nvPr/>
        </p:nvSpPr>
        <p:spPr>
          <a:xfrm>
            <a:off x="6321371" y="2544488"/>
            <a:ext cx="1371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7030A0"/>
                </a:solidFill>
              </a:rPr>
              <a:t>(instance)</a:t>
            </a:r>
          </a:p>
        </p:txBody>
      </p:sp>
    </p:spTree>
    <p:extLst>
      <p:ext uri="{BB962C8B-B14F-4D97-AF65-F5344CB8AC3E}">
        <p14:creationId xmlns:p14="http://schemas.microsoft.com/office/powerpoint/2010/main" val="4619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point presentation - non Alx.pptx" id="{234A7805-6BAA-4206-969E-51965EB19825}" vid="{3C093591-5CD8-4757-A439-9AFAF4D652C7}"/>
    </a:ext>
  </a:extLst>
</a:theme>
</file>

<file path=ppt/theme/theme2.xml><?xml version="1.0" encoding="utf-8"?>
<a:theme xmlns:a="http://schemas.openxmlformats.org/drawingml/2006/main" name="Alexandria Master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- non Alx.pptx" id="{234A7805-6BAA-4206-969E-51965EB19825}" vid="{B8C75D5A-F084-4289-AB60-8015766FD7A8}"/>
    </a:ext>
  </a:extLst>
</a:theme>
</file>

<file path=ppt/theme/theme3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presentation - non Alx</Template>
  <TotalTime>27093</TotalTime>
  <Words>1207</Words>
  <Application>Microsoft Office PowerPoint</Application>
  <PresentationFormat>Widescreen</PresentationFormat>
  <Paragraphs>388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Aptos</vt:lpstr>
      <vt:lpstr>Arial</vt:lpstr>
      <vt:lpstr>Arial Black</vt:lpstr>
      <vt:lpstr>Calibri</vt:lpstr>
      <vt:lpstr>Georgia</vt:lpstr>
      <vt:lpstr>Segoe UI</vt:lpstr>
      <vt:lpstr>Segoe UI Semibold</vt:lpstr>
      <vt:lpstr>Office Theme</vt:lpstr>
      <vt:lpstr>Alexandria Master</vt:lpstr>
      <vt:lpstr>QSYS –  ATS Database Management System</vt:lpstr>
      <vt:lpstr>PowerPoint Presentation</vt:lpstr>
      <vt:lpstr>PowerPoint Presentation</vt:lpstr>
      <vt:lpstr>PowerPoint Presentation</vt:lpstr>
      <vt:lpstr>Primary-system mnemonics (1)</vt:lpstr>
      <vt:lpstr>PowerPoint Presentation</vt:lpstr>
      <vt:lpstr>Status: 2nd ACC meeting 2025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 on utilities</vt:lpstr>
      <vt:lpstr>PowerPoint Presentation</vt:lpstr>
      <vt:lpstr>Connections of the QVB</vt:lpstr>
      <vt:lpstr>To do for mid-March release (15th)</vt:lpstr>
      <vt:lpstr>Use cases</vt:lpstr>
      <vt:lpstr>PowerPoint Presentation</vt:lpstr>
    </vt:vector>
  </TitlesOfParts>
  <Company>SCK-CEN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Bonthuys Gerkotze</dc:creator>
  <cp:lastModifiedBy>Henry Lhomme Cédric</cp:lastModifiedBy>
  <cp:revision>246</cp:revision>
  <cp:lastPrinted>2024-09-09T11:18:51Z</cp:lastPrinted>
  <dcterms:created xsi:type="dcterms:W3CDTF">2020-05-28T08:01:28Z</dcterms:created>
  <dcterms:modified xsi:type="dcterms:W3CDTF">2025-05-21T14:32:31Z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exandriaPath">
    <vt:lpwstr>Enterprise:Projects:MYR100ACC:02-Technical:CRYO_Cryogenics:01-Overall CRYO System (High-Level Folder Structure for CRYO Discipline):02-Technical:02-Overall cryo-architecture</vt:lpwstr>
  </property>
  <property fmtid="{D5CDD505-2E9C-101B-9397-08002B2CF9AE}" pid="3" name="ID">
    <vt:lpwstr>90424874</vt:lpwstr>
  </property>
  <property fmtid="{D5CDD505-2E9C-101B-9397-08002B2CF9AE}" pid="4" name="Name">
    <vt:lpwstr>QSYS - ATS Database Management System.pptx</vt:lpwstr>
  </property>
  <property fmtid="{D5CDD505-2E9C-101B-9397-08002B2CF9AE}" pid="5" name="SuppMarkings">
    <vt:lpwstr> </vt:lpwstr>
  </property>
  <property fmtid="{D5CDD505-2E9C-101B-9397-08002B2CF9AE}" pid="6" name="Security Clearance">
    <vt:lpwstr> </vt:lpwstr>
  </property>
  <property fmtid="{D5CDD505-2E9C-101B-9397-08002B2CF9AE}" pid="7" name="HyperLink">
    <vt:lpwstr>https://ecm.sckcen.be/OTCS/llisapi.dll/open/90424874</vt:lpwstr>
  </property>
  <property fmtid="{D5CDD505-2E9C-101B-9397-08002B2CF9AE}" pid="8" name="Common Attributes_Reference Number">
    <vt:lpwstr>SCK CEN/90424874</vt:lpwstr>
  </property>
  <property fmtid="{D5CDD505-2E9C-101B-9397-08002B2CF9AE}" pid="9" name="Common Attributes_Short Reference">
    <vt:lpwstr>SCK CEN/90424874</vt:lpwstr>
  </property>
  <property fmtid="{D5CDD505-2E9C-101B-9397-08002B2CF9AE}" pid="10" name="Common Attributes_Alternative Reference">
    <vt:lpwstr> </vt:lpwstr>
  </property>
  <property fmtid="{D5CDD505-2E9C-101B-9397-08002B2CF9AE}" pid="11" name="Common Attributes_Document Type">
    <vt:lpwstr> </vt:lpwstr>
  </property>
  <property fmtid="{D5CDD505-2E9C-101B-9397-08002B2CF9AE}" pid="12" name="Common Attributes_Author_Author Name">
    <vt:lpwstr>Daniel Berkowitz</vt:lpwstr>
  </property>
  <property fmtid="{D5CDD505-2E9C-101B-9397-08002B2CF9AE}" pid="13" name="Common Attributes_Author_Author Affiliation">
    <vt:lpwstr>SCK CEN</vt:lpwstr>
  </property>
  <property fmtid="{D5CDD505-2E9C-101B-9397-08002B2CF9AE}" pid="14" name="Common Attributes_Information Security Classification">
    <vt:lpwstr>Restricted</vt:lpwstr>
  </property>
  <property fmtid="{D5CDD505-2E9C-101B-9397-08002B2CF9AE}" pid="15" name="Common Attributes_ISC Motivation">
    <vt:lpwstr>ISC was automatically assigned as default ISC for MINERVA documents.</vt:lpwstr>
  </property>
  <property fmtid="{D5CDD505-2E9C-101B-9397-08002B2CF9AE}" pid="16" name="CreateDate">
    <vt:filetime>2025-02-13T13:00:35Z</vt:filetime>
  </property>
</Properties>
</file>